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613" r:id="rId3"/>
    <p:sldId id="625" r:id="rId4"/>
    <p:sldId id="614" r:id="rId5"/>
    <p:sldId id="615" r:id="rId6"/>
    <p:sldId id="616" r:id="rId7"/>
    <p:sldId id="617" r:id="rId8"/>
    <p:sldId id="618" r:id="rId9"/>
    <p:sldId id="621" r:id="rId10"/>
    <p:sldId id="619" r:id="rId11"/>
    <p:sldId id="643" r:id="rId12"/>
    <p:sldId id="644" r:id="rId13"/>
    <p:sldId id="645" r:id="rId14"/>
    <p:sldId id="623" r:id="rId15"/>
    <p:sldId id="624" r:id="rId16"/>
    <p:sldId id="627" r:id="rId17"/>
    <p:sldId id="628" r:id="rId18"/>
    <p:sldId id="630" r:id="rId19"/>
    <p:sldId id="631" r:id="rId20"/>
    <p:sldId id="632" r:id="rId21"/>
    <p:sldId id="633" r:id="rId22"/>
    <p:sldId id="634" r:id="rId23"/>
    <p:sldId id="635" r:id="rId24"/>
    <p:sldId id="636" r:id="rId25"/>
    <p:sldId id="637" r:id="rId26"/>
    <p:sldId id="638" r:id="rId27"/>
    <p:sldId id="639" r:id="rId28"/>
    <p:sldId id="646" r:id="rId29"/>
    <p:sldId id="640" r:id="rId30"/>
    <p:sldId id="641" r:id="rId31"/>
    <p:sldId id="642" r:id="rId32"/>
    <p:sldId id="629" r:id="rId33"/>
    <p:sldId id="612" r:id="rId34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0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49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6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70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10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MY" sz="4400">
                <a:solidFill>
                  <a:srgbClr val="000000"/>
                </a:solidFill>
              </a:rPr>
              <a:t>Heap &amp; Heapsort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10FC-86A7-E8B1-C32C-BDCC4C13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pc="-20" dirty="0"/>
              <a:t>Maintains</a:t>
            </a:r>
            <a:r>
              <a:rPr lang="en-MY" spc="20" dirty="0"/>
              <a:t> </a:t>
            </a:r>
            <a:r>
              <a:rPr lang="en-MY" spc="-50" dirty="0"/>
              <a:t>the</a:t>
            </a:r>
            <a:r>
              <a:rPr lang="en-MY" spc="20" dirty="0"/>
              <a:t> </a:t>
            </a:r>
            <a:r>
              <a:rPr lang="en-MY" spc="-65" dirty="0"/>
              <a:t>max-heap</a:t>
            </a:r>
            <a:r>
              <a:rPr lang="en-MY" spc="20" dirty="0"/>
              <a:t> </a:t>
            </a:r>
            <a:r>
              <a:rPr lang="en-MY" spc="-50" dirty="0"/>
              <a:t>property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0324-7476-4AD8-CC16-9C4F01E14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7824867" cy="536766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90"/>
              </a:spcBef>
              <a:buNone/>
            </a:pPr>
            <a:r>
              <a:rPr lang="en-MY" sz="2400" spc="-55" dirty="0">
                <a:latin typeface="Tahoma"/>
                <a:cs typeface="Tahoma"/>
              </a:rPr>
              <a:t>Inputs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70" dirty="0">
                <a:latin typeface="Tahoma"/>
                <a:cs typeface="Tahoma"/>
              </a:rPr>
              <a:t>are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array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i="1" spc="55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an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index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endParaRPr lang="en-MY" sz="2400" dirty="0">
              <a:latin typeface="Arial"/>
              <a:cs typeface="Arial"/>
            </a:endParaRPr>
          </a:p>
          <a:p>
            <a:pPr marL="0" marR="5080" indent="0">
              <a:lnSpc>
                <a:spcPct val="102600"/>
              </a:lnSpc>
              <a:buNone/>
            </a:pPr>
            <a:r>
              <a:rPr lang="en-MY" sz="2400" spc="-40" dirty="0">
                <a:latin typeface="Tahoma"/>
                <a:cs typeface="Tahoma"/>
              </a:rPr>
              <a:t>Assumption:</a:t>
            </a:r>
            <a:r>
              <a:rPr lang="en-MY" sz="2400" spc="14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sub-tree</a:t>
            </a:r>
            <a:r>
              <a:rPr lang="en-MY" sz="2400" spc="-75" dirty="0">
                <a:latin typeface="Tahoma"/>
                <a:cs typeface="Tahoma"/>
              </a:rPr>
              <a:t>s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r</a:t>
            </a:r>
            <a:r>
              <a:rPr lang="en-MY" sz="2400" spc="-20" dirty="0">
                <a:latin typeface="Tahoma"/>
                <a:cs typeface="Tahoma"/>
              </a:rPr>
              <a:t>o</a:t>
            </a:r>
            <a:r>
              <a:rPr lang="en-MY" sz="2400" spc="-45" dirty="0">
                <a:latin typeface="Tahoma"/>
                <a:cs typeface="Tahoma"/>
              </a:rPr>
              <a:t>oted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in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280" dirty="0">
                <a:latin typeface="Calibri"/>
                <a:cs typeface="Calibri"/>
              </a:rPr>
              <a:t>L</a:t>
            </a:r>
            <a:r>
              <a:rPr lang="en-MY" sz="2400" cap="small" spc="180" dirty="0">
                <a:latin typeface="Calibri"/>
                <a:cs typeface="Calibri"/>
              </a:rPr>
              <a:t>eft</a:t>
            </a:r>
            <a:r>
              <a:rPr lang="en-MY" sz="2400" dirty="0">
                <a:latin typeface="Tahoma"/>
                <a:cs typeface="Tahoma"/>
              </a:rPr>
              <a:t>(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275" dirty="0">
                <a:latin typeface="Calibri"/>
                <a:cs typeface="Calibri"/>
              </a:rPr>
              <a:t>R</a:t>
            </a:r>
            <a:r>
              <a:rPr lang="en-MY" sz="2400" cap="small" spc="135" dirty="0">
                <a:latin typeface="Calibri"/>
                <a:cs typeface="Calibri"/>
              </a:rPr>
              <a:t>ight</a:t>
            </a:r>
            <a:r>
              <a:rPr lang="en-MY" sz="2400" dirty="0">
                <a:latin typeface="Tahoma"/>
                <a:cs typeface="Tahoma"/>
              </a:rPr>
              <a:t>(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85" dirty="0">
                <a:latin typeface="Tahoma"/>
                <a:cs typeface="Tahoma"/>
              </a:rPr>
              <a:t>a</a:t>
            </a:r>
            <a:r>
              <a:rPr lang="en-MY" sz="2400" spc="-30" dirty="0">
                <a:latin typeface="Tahoma"/>
                <a:cs typeface="Tahoma"/>
              </a:rPr>
              <a:t>r</a:t>
            </a:r>
            <a:r>
              <a:rPr lang="en-MY" sz="2400" spc="-95" dirty="0">
                <a:latin typeface="Tahoma"/>
                <a:cs typeface="Tahoma"/>
              </a:rPr>
              <a:t>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80" dirty="0">
                <a:latin typeface="Tahoma"/>
                <a:cs typeface="Tahoma"/>
              </a:rPr>
              <a:t>p</a:t>
            </a:r>
            <a:r>
              <a:rPr lang="en-MY" sz="2400" spc="-40" dirty="0">
                <a:latin typeface="Tahoma"/>
                <a:cs typeface="Tahoma"/>
              </a:rPr>
              <a:t>ro</a:t>
            </a:r>
            <a:r>
              <a:rPr lang="en-MY" sz="2400" spc="-20" dirty="0">
                <a:latin typeface="Tahoma"/>
                <a:cs typeface="Tahoma"/>
              </a:rPr>
              <a:t>p</a:t>
            </a:r>
            <a:r>
              <a:rPr lang="en-MY" sz="2400" spc="-55" dirty="0">
                <a:latin typeface="Tahoma"/>
                <a:cs typeface="Tahoma"/>
              </a:rPr>
              <a:t>er max-heaps,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but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110" dirty="0">
                <a:latin typeface="Tahoma"/>
                <a:cs typeface="Tahoma"/>
              </a:rPr>
              <a:t>]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70" dirty="0">
                <a:latin typeface="Tahoma"/>
                <a:cs typeface="Tahoma"/>
              </a:rPr>
              <a:t>m</a:t>
            </a:r>
            <a:r>
              <a:rPr lang="en-MY" sz="2400" spc="-75" dirty="0">
                <a:latin typeface="Tahoma"/>
                <a:cs typeface="Tahoma"/>
              </a:rPr>
              <a:t>a</a:t>
            </a:r>
            <a:r>
              <a:rPr lang="en-MY" sz="2400" spc="-45" dirty="0">
                <a:latin typeface="Tahoma"/>
                <a:cs typeface="Tahoma"/>
              </a:rPr>
              <a:t>y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0" dirty="0">
                <a:latin typeface="Tahoma"/>
                <a:cs typeface="Tahoma"/>
              </a:rPr>
              <a:t>b</a:t>
            </a:r>
            <a:r>
              <a:rPr lang="en-MY" sz="2400" spc="-95" dirty="0">
                <a:latin typeface="Tahoma"/>
                <a:cs typeface="Tahoma"/>
              </a:rPr>
              <a:t>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smaller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than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its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children</a:t>
            </a: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r>
              <a:rPr lang="en-MY" sz="2400" spc="5" dirty="0">
                <a:latin typeface="Tahoma"/>
                <a:cs typeface="Tahoma"/>
              </a:rPr>
              <a:t>T</a:t>
            </a:r>
            <a:r>
              <a:rPr lang="en-MY" sz="2400" spc="-50" dirty="0">
                <a:latin typeface="Tahoma"/>
                <a:cs typeface="Tahoma"/>
              </a:rPr>
              <a:t>ask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95" dirty="0">
                <a:latin typeface="Tahoma"/>
                <a:cs typeface="Tahoma"/>
              </a:rPr>
              <a:t> </a:t>
            </a:r>
            <a:r>
              <a:rPr lang="en-MY" sz="2400" b="1" spc="-10" dirty="0">
                <a:latin typeface="Arial"/>
                <a:cs typeface="Arial"/>
              </a:rPr>
              <a:t>Max-</a:t>
            </a:r>
            <a:r>
              <a:rPr lang="en-MY" sz="2400" b="1" spc="-10" dirty="0" err="1">
                <a:latin typeface="Arial"/>
                <a:cs typeface="Arial"/>
              </a:rPr>
              <a:t>Heapify</a:t>
            </a:r>
            <a:r>
              <a:rPr lang="en-MY" sz="2400" b="1" spc="65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to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let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110" dirty="0">
                <a:latin typeface="Tahoma"/>
                <a:cs typeface="Tahoma"/>
              </a:rPr>
              <a:t>]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20" dirty="0">
                <a:latin typeface="Tahoma"/>
                <a:cs typeface="Tahoma"/>
              </a:rPr>
              <a:t>float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d</a:t>
            </a:r>
            <a:r>
              <a:rPr lang="en-MY" sz="2400" spc="-80" dirty="0">
                <a:latin typeface="Tahoma"/>
                <a:cs typeface="Tahoma"/>
              </a:rPr>
              <a:t>o</a:t>
            </a:r>
            <a:r>
              <a:rPr lang="en-MY" sz="2400" spc="-65" dirty="0">
                <a:latin typeface="Tahoma"/>
                <a:cs typeface="Tahoma"/>
              </a:rPr>
              <a:t>wn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in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the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max-heap  </a:t>
            </a:r>
            <a:r>
              <a:rPr lang="en-MY" sz="2400" spc="-55" dirty="0">
                <a:latin typeface="Tahoma"/>
                <a:cs typeface="Tahoma"/>
              </a:rPr>
              <a:t>below</a:t>
            </a:r>
            <a:r>
              <a:rPr lang="en-MY" sz="2400" spc="15" dirty="0">
                <a:latin typeface="Tahoma"/>
                <a:cs typeface="Tahoma"/>
              </a:rPr>
              <a:t> it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so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that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heap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rooted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in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160" dirty="0">
                <a:latin typeface="Arial"/>
                <a:cs typeface="Arial"/>
              </a:rPr>
              <a:t> </a:t>
            </a:r>
            <a:r>
              <a:rPr lang="en-MY" sz="2400" spc="-60" dirty="0">
                <a:latin typeface="Tahoma"/>
                <a:cs typeface="Tahoma"/>
              </a:rPr>
              <a:t>becomes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proper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max-heap</a:t>
            </a:r>
            <a:endParaRPr lang="en-MY" sz="2400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spc="-35" dirty="0">
              <a:latin typeface="Tahoma"/>
              <a:cs typeface="Tahoma"/>
            </a:endParaRPr>
          </a:p>
          <a:p>
            <a:pPr marL="0" marR="5080" indent="0">
              <a:lnSpc>
                <a:spcPct val="102600"/>
              </a:lnSpc>
              <a:buNone/>
            </a:pPr>
            <a:endParaRPr lang="en-MY" sz="2400" dirty="0">
              <a:latin typeface="Tahoma"/>
              <a:cs typeface="Tahoma"/>
            </a:endParaRP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20F3C-1EAE-F1A3-88D6-2E2099447E7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object 6">
            <a:extLst>
              <a:ext uri="{FF2B5EF4-FFF2-40B4-BE49-F238E27FC236}">
                <a16:creationId xmlns:a16="http://schemas.microsoft.com/office/drawing/2014/main" id="{F943CBA6-3AEA-401E-0D07-3895FFE7764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04944" y="1685082"/>
            <a:ext cx="5232579" cy="2993205"/>
          </a:xfrm>
          <a:prstGeom prst="rect">
            <a:avLst/>
          </a:prstGeom>
        </p:spPr>
      </p:pic>
      <p:pic>
        <p:nvPicPr>
          <p:cNvPr id="6" name="object 10">
            <a:extLst>
              <a:ext uri="{FF2B5EF4-FFF2-40B4-BE49-F238E27FC236}">
                <a16:creationId xmlns:a16="http://schemas.microsoft.com/office/drawing/2014/main" id="{2E046FC9-54A1-7294-2F44-390A4E23D13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20968" y="5224060"/>
            <a:ext cx="4621989" cy="240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2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467D-BFA3-88C7-BEA4-D1D139768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MAX-Heap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6795-DFE8-B01C-081D-FC78870ED1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E24931-6DFA-61AE-3F17-FD478C4E3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5994" y="1790011"/>
            <a:ext cx="6269509" cy="490450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2C8DC75-E585-21B6-E73D-61F95934A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3624" y="2182640"/>
            <a:ext cx="7060502" cy="22796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81000-E64C-B50D-6C8F-55F73AAF6B23}"/>
              </a:ext>
            </a:extLst>
          </p:cNvPr>
          <p:cNvSpPr txBox="1"/>
          <p:nvPr/>
        </p:nvSpPr>
        <p:spPr>
          <a:xfrm>
            <a:off x="1512189" y="4658655"/>
            <a:ext cx="4245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10\2=5 start from node 5</a:t>
            </a:r>
          </a:p>
          <a:p>
            <a:r>
              <a:rPr lang="en-US" sz="2800" b="1" dirty="0" err="1"/>
              <a:t>i</a:t>
            </a:r>
            <a:r>
              <a:rPr lang="en-US" sz="2800" b="1" dirty="0"/>
              <a:t>=5</a:t>
            </a:r>
            <a:endParaRPr lang="en-MY" sz="28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A1451E-192B-33F2-C824-36223CE833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4" y="6262463"/>
            <a:ext cx="69342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3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467D-BFA3-88C7-BEA4-D1D139768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MAX-Heap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6795-DFE8-B01C-081D-FC78870ED1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2C8DC75-E585-21B6-E73D-61F95934A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624" y="2182640"/>
            <a:ext cx="6859009" cy="22796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81000-E64C-B50D-6C8F-55F73AAF6B23}"/>
              </a:ext>
            </a:extLst>
          </p:cNvPr>
          <p:cNvSpPr txBox="1"/>
          <p:nvPr/>
        </p:nvSpPr>
        <p:spPr>
          <a:xfrm>
            <a:off x="1525948" y="4701226"/>
            <a:ext cx="63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i</a:t>
            </a:r>
            <a:r>
              <a:rPr lang="en-US" sz="3200" b="1" dirty="0"/>
              <a:t>=</a:t>
            </a:r>
            <a:endParaRPr lang="en-MY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C73C5-7113-47DD-72BE-07634E60E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832" y="1929802"/>
            <a:ext cx="6048671" cy="4309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4A57BB-0240-329F-C99E-77E24103D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4" y="6262463"/>
            <a:ext cx="6934200" cy="8667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F27D7FF-5E42-5DD6-F5B8-013995C9FF13}"/>
              </a:ext>
            </a:extLst>
          </p:cNvPr>
          <p:cNvSpPr/>
          <p:nvPr/>
        </p:nvSpPr>
        <p:spPr>
          <a:xfrm>
            <a:off x="2300288" y="4678288"/>
            <a:ext cx="6480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  <a:endParaRPr lang="en-MY" sz="28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4338A93-057E-4C83-0EC5-BDA6142ED0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8817" y="2050623"/>
            <a:ext cx="5786685" cy="414238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78E2FAB-05B8-87E4-D187-51BF19982423}"/>
              </a:ext>
            </a:extLst>
          </p:cNvPr>
          <p:cNvSpPr/>
          <p:nvPr/>
        </p:nvSpPr>
        <p:spPr>
          <a:xfrm>
            <a:off x="2300288" y="4678288"/>
            <a:ext cx="6480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  <a:endParaRPr lang="en-MY" sz="28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DD0B32-6159-7BC0-8E4E-614395EFD584}"/>
              </a:ext>
            </a:extLst>
          </p:cNvPr>
          <p:cNvSpPr/>
          <p:nvPr/>
        </p:nvSpPr>
        <p:spPr>
          <a:xfrm>
            <a:off x="2300288" y="4678288"/>
            <a:ext cx="6480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  <a:endParaRPr lang="en-MY" sz="2800" b="1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C6E9B63-86BB-B5F4-EE66-A2C01BC54C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1323" y="1907265"/>
            <a:ext cx="6176199" cy="4275301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89E0EC4-080D-B525-6850-4C2EFA6EC3C0}"/>
              </a:ext>
            </a:extLst>
          </p:cNvPr>
          <p:cNvSpPr/>
          <p:nvPr/>
        </p:nvSpPr>
        <p:spPr>
          <a:xfrm>
            <a:off x="2300288" y="4664079"/>
            <a:ext cx="6480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en-MY" sz="28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803CD0C-4C0E-7726-AF7B-462737E287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1136" y="2019111"/>
            <a:ext cx="6115076" cy="41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467D-BFA3-88C7-BEA4-D1D139768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MAX-Heap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6795-DFE8-B01C-081D-FC78870ED1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2C8DC75-E585-21B6-E73D-61F95934A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624" y="2182640"/>
            <a:ext cx="7060502" cy="22796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81000-E64C-B50D-6C8F-55F73AAF6B23}"/>
              </a:ext>
            </a:extLst>
          </p:cNvPr>
          <p:cNvSpPr txBox="1"/>
          <p:nvPr/>
        </p:nvSpPr>
        <p:spPr>
          <a:xfrm>
            <a:off x="1508200" y="4678288"/>
            <a:ext cx="3110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i</a:t>
            </a:r>
            <a:r>
              <a:rPr lang="en-US" sz="3200" b="1" dirty="0"/>
              <a:t>=1</a:t>
            </a:r>
            <a:endParaRPr lang="en-MY" sz="32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4A57BB-0240-329F-C99E-77E24103D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4" y="6262463"/>
            <a:ext cx="6934200" cy="8667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4015B04-4E2B-A858-9E84-623934D359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8817" y="2050623"/>
            <a:ext cx="6168927" cy="404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9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07BF-54B1-2031-9C1A-8D75C5F2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pc="-10" dirty="0"/>
              <a:t>Priority</a:t>
            </a:r>
            <a:r>
              <a:rPr lang="en-MY" spc="-30" dirty="0"/>
              <a:t> </a:t>
            </a:r>
            <a:r>
              <a:rPr lang="en-MY" spc="-85" dirty="0"/>
              <a:t>queues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819E4-8402-4FA6-7732-C555B80F4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"/>
              </a:spcBef>
              <a:buNone/>
            </a:pPr>
            <a:r>
              <a:rPr lang="en-MY" sz="2400" spc="-25" dirty="0">
                <a:latin typeface="Tahoma"/>
                <a:cs typeface="Tahoma"/>
              </a:rPr>
              <a:t>They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70" dirty="0">
                <a:latin typeface="Tahoma"/>
                <a:cs typeface="Tahoma"/>
              </a:rPr>
              <a:t>are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different:</a:t>
            </a:r>
            <a:r>
              <a:rPr lang="en-MY" sz="2400" spc="14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there’s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no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5" dirty="0">
                <a:latin typeface="Tahoma"/>
                <a:cs typeface="Tahoma"/>
              </a:rPr>
              <a:t>“real”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" dirty="0">
                <a:latin typeface="Tahoma"/>
                <a:cs typeface="Tahoma"/>
              </a:rPr>
              <a:t>FIFO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rule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anymore.</a:t>
            </a:r>
            <a:endParaRPr lang="en-MY" sz="24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spc="65" dirty="0">
                <a:latin typeface="Tahoma"/>
                <a:cs typeface="Tahoma"/>
              </a:rPr>
              <a:t>A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-45" dirty="0">
                <a:latin typeface="Arial"/>
                <a:cs typeface="Arial"/>
              </a:rPr>
              <a:t>priority</a:t>
            </a:r>
            <a:r>
              <a:rPr lang="en-MY" sz="2400" b="1" spc="95" dirty="0">
                <a:latin typeface="Arial"/>
                <a:cs typeface="Arial"/>
              </a:rPr>
              <a:t> </a:t>
            </a:r>
            <a:r>
              <a:rPr lang="en-MY" sz="2400" b="1" spc="-60" dirty="0">
                <a:latin typeface="Arial"/>
                <a:cs typeface="Arial"/>
              </a:rPr>
              <a:t>queue</a:t>
            </a:r>
            <a:r>
              <a:rPr lang="en-MY" sz="2400" b="1" spc="60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maintains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set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130" dirty="0">
                <a:latin typeface="Arial"/>
                <a:cs typeface="Arial"/>
              </a:rPr>
              <a:t>S</a:t>
            </a:r>
            <a:r>
              <a:rPr lang="en-MY" sz="2400" i="1" spc="160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elements,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60" dirty="0">
                <a:latin typeface="Tahoma"/>
                <a:cs typeface="Tahoma"/>
              </a:rPr>
              <a:t>each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-65" dirty="0">
                <a:latin typeface="Arial"/>
                <a:cs typeface="Arial"/>
              </a:rPr>
              <a:t>key</a:t>
            </a:r>
            <a:endParaRPr lang="en-MY" sz="2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spc="-25" dirty="0">
                <a:latin typeface="Tahoma"/>
                <a:cs typeface="Tahoma"/>
              </a:rPr>
              <a:t>(priority).</a:t>
            </a:r>
            <a:endParaRPr lang="en-MY" sz="2400" dirty="0">
              <a:latin typeface="Tahoma"/>
              <a:cs typeface="Tahoma"/>
            </a:endParaRPr>
          </a:p>
          <a:p>
            <a:pPr marL="0" marR="190500" indent="0">
              <a:lnSpc>
                <a:spcPct val="102600"/>
              </a:lnSpc>
              <a:buNone/>
            </a:pPr>
            <a:r>
              <a:rPr lang="en-MY" sz="2400" spc="-20" dirty="0">
                <a:latin typeface="Tahoma"/>
                <a:cs typeface="Tahoma"/>
              </a:rPr>
              <a:t>Two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kinds:</a:t>
            </a:r>
            <a:r>
              <a:rPr lang="en-MY" sz="2400" spc="140" dirty="0">
                <a:latin typeface="Tahoma"/>
                <a:cs typeface="Tahoma"/>
              </a:rPr>
              <a:t> </a:t>
            </a:r>
            <a:r>
              <a:rPr lang="en-MY" sz="2400" b="1" spc="-40" dirty="0">
                <a:latin typeface="Arial"/>
                <a:cs typeface="Arial"/>
              </a:rPr>
              <a:t>max-priority</a:t>
            </a:r>
            <a:r>
              <a:rPr lang="en-MY" sz="2400" b="1" spc="85" dirty="0">
                <a:latin typeface="Arial"/>
                <a:cs typeface="Arial"/>
              </a:rPr>
              <a:t> </a:t>
            </a:r>
            <a:r>
              <a:rPr lang="en-MY" sz="2400" b="1" spc="-75" dirty="0">
                <a:latin typeface="Arial"/>
                <a:cs typeface="Arial"/>
              </a:rPr>
              <a:t>queues</a:t>
            </a:r>
            <a:r>
              <a:rPr lang="en-MY" sz="2400" b="1" spc="55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b="1" spc="-35" dirty="0">
                <a:latin typeface="Arial"/>
                <a:cs typeface="Arial"/>
              </a:rPr>
              <a:t>min-priority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70" dirty="0">
                <a:latin typeface="Arial"/>
                <a:cs typeface="Arial"/>
              </a:rPr>
              <a:t>queues</a:t>
            </a:r>
            <a:r>
              <a:rPr lang="en-MY" sz="2400" spc="-70" dirty="0">
                <a:latin typeface="Tahoma"/>
                <a:cs typeface="Tahoma"/>
              </a:rPr>
              <a:t>, </a:t>
            </a:r>
            <a:r>
              <a:rPr lang="en-MY" sz="2400" spc="-33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usually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implemented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0" dirty="0">
                <a:latin typeface="Tahoma"/>
                <a:cs typeface="Tahoma"/>
              </a:rPr>
              <a:t>by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b="1" spc="-55" dirty="0">
                <a:latin typeface="Arial"/>
                <a:cs typeface="Arial"/>
              </a:rPr>
              <a:t>max-heaps</a:t>
            </a:r>
            <a:r>
              <a:rPr lang="en-MY" sz="2400" b="1" spc="50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-50" dirty="0">
                <a:latin typeface="Arial"/>
                <a:cs typeface="Arial"/>
              </a:rPr>
              <a:t>min-heaps</a:t>
            </a:r>
            <a:r>
              <a:rPr lang="en-MY" sz="2400" spc="-50" dirty="0">
                <a:latin typeface="Tahoma"/>
                <a:cs typeface="Tahoma"/>
              </a:rPr>
              <a:t>.</a:t>
            </a:r>
            <a:endParaRPr lang="en-MY" sz="24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b="1" spc="-25" dirty="0">
                <a:latin typeface="Arial"/>
                <a:cs typeface="Arial"/>
              </a:rPr>
              <a:t>Max-priority</a:t>
            </a:r>
            <a:r>
              <a:rPr lang="en-MY" sz="2400" b="1" spc="65" dirty="0">
                <a:latin typeface="Arial"/>
                <a:cs typeface="Arial"/>
              </a:rPr>
              <a:t> </a:t>
            </a:r>
            <a:r>
              <a:rPr lang="en-MY" sz="2400" b="1" spc="-60" dirty="0">
                <a:latin typeface="Arial"/>
                <a:cs typeface="Arial"/>
              </a:rPr>
              <a:t>queue</a:t>
            </a:r>
            <a:endParaRPr lang="en-MY" sz="2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spc="-40" dirty="0">
                <a:latin typeface="Tahoma"/>
                <a:cs typeface="Tahoma"/>
              </a:rPr>
              <a:t>Operations:</a:t>
            </a:r>
            <a:endParaRPr lang="en-MY" sz="2400" dirty="0">
              <a:latin typeface="Tahoma"/>
              <a:cs typeface="Tahoma"/>
            </a:endParaRPr>
          </a:p>
          <a:p>
            <a:pPr marL="632460" lvl="1">
              <a:spcBef>
                <a:spcPts val="334"/>
              </a:spcBef>
            </a:pPr>
            <a:r>
              <a:rPr lang="en-MY" sz="2400" b="1" spc="-20" dirty="0">
                <a:latin typeface="Arial"/>
                <a:cs typeface="Arial"/>
              </a:rPr>
              <a:t>Insert</a:t>
            </a:r>
            <a:r>
              <a:rPr lang="en-MY" sz="2400" spc="-20" dirty="0">
                <a:latin typeface="Tahoma"/>
                <a:cs typeface="Tahoma"/>
              </a:rPr>
              <a:t>(</a:t>
            </a:r>
            <a:r>
              <a:rPr lang="en-MY" sz="2400" i="1" spc="-20" dirty="0">
                <a:latin typeface="Arial"/>
                <a:cs typeface="Arial"/>
              </a:rPr>
              <a:t>S</a:t>
            </a:r>
            <a:r>
              <a:rPr lang="en-MY" sz="2400" i="1" spc="-20" dirty="0">
                <a:latin typeface="Calibri"/>
                <a:cs typeface="Calibri"/>
              </a:rPr>
              <a:t>,</a:t>
            </a:r>
            <a:r>
              <a:rPr lang="en-MY" sz="2400" i="1" spc="-70" dirty="0">
                <a:latin typeface="Calibri"/>
                <a:cs typeface="Calibri"/>
              </a:rPr>
              <a:t> </a:t>
            </a:r>
            <a:r>
              <a:rPr lang="en-MY" sz="2400" i="1" spc="-50" dirty="0">
                <a:latin typeface="Arial"/>
                <a:cs typeface="Arial"/>
              </a:rPr>
              <a:t>x</a:t>
            </a:r>
            <a:r>
              <a:rPr lang="en-MY" sz="2400" i="1" spc="-210" dirty="0">
                <a:latin typeface="Arial"/>
                <a:cs typeface="Arial"/>
              </a:rPr>
              <a:t> 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inserts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element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i="1" spc="-50" dirty="0">
                <a:latin typeface="Arial"/>
                <a:cs typeface="Arial"/>
              </a:rPr>
              <a:t>x</a:t>
            </a:r>
            <a:r>
              <a:rPr lang="en-MY" sz="2400" i="1" spc="155" dirty="0">
                <a:latin typeface="Arial"/>
                <a:cs typeface="Arial"/>
              </a:rPr>
              <a:t> </a:t>
            </a:r>
            <a:r>
              <a:rPr lang="en-MY" sz="2400" spc="-20" dirty="0">
                <a:latin typeface="Tahoma"/>
                <a:cs typeface="Tahoma"/>
              </a:rPr>
              <a:t>into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set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i="1" spc="-130" dirty="0">
                <a:latin typeface="Arial"/>
                <a:cs typeface="Arial"/>
              </a:rPr>
              <a:t>S</a:t>
            </a:r>
            <a:endParaRPr lang="en-MY" sz="2400" dirty="0">
              <a:latin typeface="Arial"/>
              <a:cs typeface="Arial"/>
            </a:endParaRPr>
          </a:p>
          <a:p>
            <a:pPr marL="632460" marR="106680" lvl="1">
              <a:lnSpc>
                <a:spcPct val="102600"/>
              </a:lnSpc>
            </a:pPr>
            <a:r>
              <a:rPr lang="en-MY" sz="2400" b="1" spc="-30" dirty="0">
                <a:latin typeface="Arial"/>
                <a:cs typeface="Arial"/>
              </a:rPr>
              <a:t>Maximum</a:t>
            </a:r>
            <a:r>
              <a:rPr lang="en-MY" sz="2400" spc="-30" dirty="0">
                <a:latin typeface="Tahoma"/>
                <a:cs typeface="Tahoma"/>
              </a:rPr>
              <a:t>(</a:t>
            </a:r>
            <a:r>
              <a:rPr lang="en-MY" sz="2400" i="1" spc="-30" dirty="0">
                <a:latin typeface="Arial"/>
                <a:cs typeface="Arial"/>
              </a:rPr>
              <a:t>S</a:t>
            </a:r>
            <a:r>
              <a:rPr lang="en-MY" sz="2400" i="1" spc="-204" dirty="0">
                <a:latin typeface="Arial"/>
                <a:cs typeface="Arial"/>
              </a:rPr>
              <a:t> 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returns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element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130" dirty="0">
                <a:latin typeface="Arial"/>
                <a:cs typeface="Arial"/>
              </a:rPr>
              <a:t>S</a:t>
            </a:r>
            <a:r>
              <a:rPr lang="en-MY" sz="2400" i="1" spc="-15" dirty="0">
                <a:latin typeface="Arial"/>
                <a:cs typeface="Arial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largest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key </a:t>
            </a:r>
            <a:r>
              <a:rPr lang="en-MY" sz="2400" spc="-60" dirty="0">
                <a:latin typeface="Tahoma"/>
                <a:cs typeface="Tahoma"/>
              </a:rPr>
              <a:t> </a:t>
            </a:r>
            <a:r>
              <a:rPr lang="en-MY" sz="2400" b="1" spc="-15" dirty="0">
                <a:latin typeface="Arial"/>
                <a:cs typeface="Arial"/>
              </a:rPr>
              <a:t>Extract-Max</a:t>
            </a:r>
            <a:r>
              <a:rPr lang="en-MY" sz="2400" spc="-15" dirty="0">
                <a:latin typeface="Tahoma"/>
                <a:cs typeface="Tahoma"/>
              </a:rPr>
              <a:t>(</a:t>
            </a:r>
            <a:r>
              <a:rPr lang="en-MY" sz="2400" i="1" spc="-15" dirty="0">
                <a:latin typeface="Arial"/>
                <a:cs typeface="Arial"/>
              </a:rPr>
              <a:t>S</a:t>
            </a:r>
            <a:r>
              <a:rPr lang="en-MY" sz="2400" i="1" spc="-204" dirty="0">
                <a:latin typeface="Arial"/>
                <a:cs typeface="Arial"/>
              </a:rPr>
              <a:t> 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removes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returns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element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130" dirty="0">
                <a:latin typeface="Arial"/>
                <a:cs typeface="Arial"/>
              </a:rPr>
              <a:t>S</a:t>
            </a:r>
            <a:r>
              <a:rPr lang="en-MY" sz="2400" i="1" spc="-10" dirty="0">
                <a:latin typeface="Arial"/>
                <a:cs typeface="Arial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 </a:t>
            </a:r>
            <a:r>
              <a:rPr lang="en-MY" sz="2400" spc="-33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largest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key</a:t>
            </a:r>
            <a:endParaRPr lang="en-MY" sz="2400" dirty="0">
              <a:latin typeface="Tahoma"/>
              <a:cs typeface="Tahoma"/>
            </a:endParaRPr>
          </a:p>
          <a:p>
            <a:pPr marL="632460" marR="156845" lvl="1">
              <a:lnSpc>
                <a:spcPct val="102600"/>
              </a:lnSpc>
            </a:pPr>
            <a:r>
              <a:rPr lang="en-MY" sz="2400" b="1" spc="-35" dirty="0">
                <a:latin typeface="Arial"/>
                <a:cs typeface="Arial"/>
              </a:rPr>
              <a:t>Increase-Key</a:t>
            </a:r>
            <a:r>
              <a:rPr lang="en-MY" sz="2400" spc="-35" dirty="0">
                <a:latin typeface="Tahoma"/>
                <a:cs typeface="Tahoma"/>
              </a:rPr>
              <a:t>(</a:t>
            </a:r>
            <a:r>
              <a:rPr lang="en-MY" sz="2400" i="1" spc="-35" dirty="0">
                <a:latin typeface="Arial"/>
                <a:cs typeface="Arial"/>
              </a:rPr>
              <a:t>S</a:t>
            </a:r>
            <a:r>
              <a:rPr lang="en-MY" sz="2400" i="1" spc="-35" dirty="0">
                <a:latin typeface="Calibri"/>
                <a:cs typeface="Calibri"/>
              </a:rPr>
              <a:t>,</a:t>
            </a:r>
            <a:r>
              <a:rPr lang="en-MY" sz="2400" i="1" spc="-70" dirty="0">
                <a:latin typeface="Calibri"/>
                <a:cs typeface="Calibri"/>
              </a:rPr>
              <a:t> </a:t>
            </a:r>
            <a:r>
              <a:rPr lang="en-MY" sz="2400" i="1" spc="40" dirty="0">
                <a:latin typeface="Arial"/>
                <a:cs typeface="Arial"/>
              </a:rPr>
              <a:t>x</a:t>
            </a:r>
            <a:r>
              <a:rPr lang="en-MY" sz="2400" i="1" spc="40" dirty="0">
                <a:latin typeface="Calibri"/>
                <a:cs typeface="Calibri"/>
              </a:rPr>
              <a:t>,</a:t>
            </a:r>
            <a:r>
              <a:rPr lang="en-MY" sz="2400" i="1" spc="-70" dirty="0">
                <a:latin typeface="Calibri"/>
                <a:cs typeface="Calibri"/>
              </a:rPr>
              <a:t> </a:t>
            </a:r>
            <a:r>
              <a:rPr lang="en-MY" sz="2400" i="1" spc="35" dirty="0">
                <a:latin typeface="Arial"/>
                <a:cs typeface="Arial"/>
              </a:rPr>
              <a:t>k</a:t>
            </a:r>
            <a:r>
              <a:rPr lang="en-MY" sz="2400" spc="35" dirty="0">
                <a:latin typeface="Tahoma"/>
                <a:cs typeface="Tahoma"/>
              </a:rPr>
              <a:t>)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increases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50" dirty="0">
                <a:latin typeface="Arial"/>
                <a:cs typeface="Arial"/>
              </a:rPr>
              <a:t>x</a:t>
            </a:r>
            <a:r>
              <a:rPr lang="en-MY" sz="2400" i="1" spc="-210" dirty="0">
                <a:latin typeface="Arial"/>
                <a:cs typeface="Arial"/>
              </a:rPr>
              <a:t> </a:t>
            </a:r>
            <a:r>
              <a:rPr lang="en-MY" sz="2400" spc="-5" dirty="0">
                <a:latin typeface="Tahoma"/>
                <a:cs typeface="Tahoma"/>
              </a:rPr>
              <a:t>’s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key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to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75" dirty="0">
                <a:latin typeface="Tahoma"/>
                <a:cs typeface="Tahoma"/>
              </a:rPr>
              <a:t>new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i="1" spc="20" dirty="0">
                <a:latin typeface="Arial"/>
                <a:cs typeface="Arial"/>
              </a:rPr>
              <a:t>k</a:t>
            </a:r>
            <a:r>
              <a:rPr lang="en-MY" sz="2400" spc="20" dirty="0">
                <a:latin typeface="Tahoma"/>
                <a:cs typeface="Tahoma"/>
              </a:rPr>
              <a:t>, </a:t>
            </a:r>
            <a:r>
              <a:rPr lang="en-MY" sz="2400" spc="-33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assuming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i="1" spc="-20" dirty="0">
                <a:latin typeface="Arial"/>
                <a:cs typeface="Arial"/>
              </a:rPr>
              <a:t>k</a:t>
            </a:r>
            <a:r>
              <a:rPr lang="en-MY" sz="2400" i="1" spc="145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at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least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as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l</a:t>
            </a:r>
            <a:r>
              <a:rPr lang="en-MY" sz="2400" spc="-65" dirty="0">
                <a:latin typeface="Tahoma"/>
                <a:cs typeface="Tahoma"/>
              </a:rPr>
              <a:t>a</a:t>
            </a:r>
            <a:r>
              <a:rPr lang="en-MY" sz="2400" spc="-30" dirty="0">
                <a:latin typeface="Tahoma"/>
                <a:cs typeface="Tahoma"/>
              </a:rPr>
              <a:t>r</a:t>
            </a:r>
            <a:r>
              <a:rPr lang="en-MY" sz="2400" spc="-80" dirty="0">
                <a:latin typeface="Tahoma"/>
                <a:cs typeface="Tahoma"/>
              </a:rPr>
              <a:t>ge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as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i="1" spc="-50" dirty="0">
                <a:latin typeface="Arial"/>
                <a:cs typeface="Arial"/>
              </a:rPr>
              <a:t>x</a:t>
            </a:r>
            <a:r>
              <a:rPr lang="en-MY" sz="2400" i="1" spc="-210" dirty="0">
                <a:latin typeface="Arial"/>
                <a:cs typeface="Arial"/>
              </a:rPr>
              <a:t> </a:t>
            </a:r>
            <a:r>
              <a:rPr lang="en-MY" sz="2400" spc="-5" dirty="0">
                <a:latin typeface="Tahoma"/>
                <a:cs typeface="Tahoma"/>
              </a:rPr>
              <a:t>’s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0" dirty="0">
                <a:latin typeface="Tahoma"/>
                <a:cs typeface="Tahoma"/>
              </a:rPr>
              <a:t>old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k</a:t>
            </a:r>
            <a:r>
              <a:rPr lang="en-MY" sz="2400" spc="-70" dirty="0">
                <a:latin typeface="Tahoma"/>
                <a:cs typeface="Tahoma"/>
              </a:rPr>
              <a:t>ey</a:t>
            </a:r>
            <a:endParaRPr lang="en-MY" sz="2400" dirty="0">
              <a:latin typeface="Tahoma"/>
              <a:cs typeface="Tahoma"/>
            </a:endParaRPr>
          </a:p>
          <a:p>
            <a:pPr marL="0" marR="34290" indent="0">
              <a:lnSpc>
                <a:spcPct val="102699"/>
              </a:lnSpc>
              <a:spcBef>
                <a:spcPts val="300"/>
              </a:spcBef>
              <a:buNone/>
            </a:pPr>
            <a:r>
              <a:rPr lang="en-MY" sz="2400" b="1" spc="-20" dirty="0">
                <a:latin typeface="Arial"/>
                <a:cs typeface="Arial"/>
              </a:rPr>
              <a:t>Min-priority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60" dirty="0">
                <a:latin typeface="Arial"/>
                <a:cs typeface="Arial"/>
              </a:rPr>
              <a:t>queue</a:t>
            </a:r>
            <a:r>
              <a:rPr lang="en-MY" sz="2400" b="1" spc="60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70" dirty="0">
                <a:latin typeface="Tahoma"/>
                <a:cs typeface="Tahoma"/>
              </a:rPr>
              <a:t>used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via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operations:</a:t>
            </a:r>
            <a:r>
              <a:rPr lang="en-MY" sz="2400" spc="145" dirty="0">
                <a:latin typeface="Tahoma"/>
                <a:cs typeface="Tahoma"/>
              </a:rPr>
              <a:t> </a:t>
            </a:r>
            <a:r>
              <a:rPr lang="en-MY" sz="2400" b="1" spc="-30" dirty="0">
                <a:latin typeface="Arial"/>
                <a:cs typeface="Arial"/>
              </a:rPr>
              <a:t>Insert</a:t>
            </a:r>
            <a:r>
              <a:rPr lang="en-MY" sz="2400" spc="-30" dirty="0">
                <a:latin typeface="Tahoma"/>
                <a:cs typeface="Tahoma"/>
              </a:rPr>
              <a:t>,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b="1" spc="-20" dirty="0">
                <a:latin typeface="Arial"/>
                <a:cs typeface="Arial"/>
              </a:rPr>
              <a:t>Minimum</a:t>
            </a:r>
            <a:r>
              <a:rPr lang="en-MY" sz="2400" spc="-20" dirty="0">
                <a:latin typeface="Tahoma"/>
                <a:cs typeface="Tahoma"/>
              </a:rPr>
              <a:t>, </a:t>
            </a:r>
            <a:r>
              <a:rPr lang="en-MY" sz="2400" spc="-330" dirty="0">
                <a:latin typeface="Tahoma"/>
                <a:cs typeface="Tahoma"/>
              </a:rPr>
              <a:t> </a:t>
            </a:r>
            <a:r>
              <a:rPr lang="en-MY" sz="2400" b="1" spc="-5" dirty="0">
                <a:latin typeface="Arial"/>
                <a:cs typeface="Arial"/>
              </a:rPr>
              <a:t>Extract-Min</a:t>
            </a:r>
            <a:r>
              <a:rPr lang="en-MY" sz="2400" spc="-5" dirty="0">
                <a:latin typeface="Tahoma"/>
                <a:cs typeface="Tahoma"/>
              </a:rPr>
              <a:t>,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-40" dirty="0">
                <a:latin typeface="Arial"/>
                <a:cs typeface="Arial"/>
              </a:rPr>
              <a:t>Decrease-Key</a:t>
            </a:r>
            <a:endParaRPr lang="en-MY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B0558-0F81-9756-58C4-10F1720B4EE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9536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08573-4A0E-D81A-13DC-9BF06F6C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The Heapsort algorithm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3F2D6-8900-795E-BDC5-312226147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3600" dirty="0"/>
              <a:t>Heapsort(A)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3600" dirty="0"/>
              <a:t>1  Build-Max-Heap(A)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3600" dirty="0"/>
              <a:t>2  </a:t>
            </a:r>
            <a:r>
              <a:rPr lang="en-US" altLang="zh-TW" sz="3600" b="1" dirty="0"/>
              <a:t>for</a:t>
            </a:r>
            <a:r>
              <a:rPr lang="en-US" altLang="zh-TW" sz="3600" dirty="0"/>
              <a:t>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 </a:t>
            </a:r>
            <a:r>
              <a:rPr lang="en-US" altLang="zh-TW" sz="3600" dirty="0">
                <a:sym typeface="Symbol" panose="05050102010706020507" pitchFamily="18" charset="2"/>
              </a:rPr>
              <a:t> length[A] </a:t>
            </a:r>
            <a:r>
              <a:rPr lang="en-US" altLang="zh-TW" sz="3600" b="1" dirty="0">
                <a:sym typeface="Symbol" panose="05050102010706020507" pitchFamily="18" charset="2"/>
              </a:rPr>
              <a:t>down to</a:t>
            </a:r>
            <a:r>
              <a:rPr lang="en-US" altLang="zh-TW" sz="3600" dirty="0">
                <a:sym typeface="Symbol" panose="05050102010706020507" pitchFamily="18" charset="2"/>
              </a:rPr>
              <a:t> 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3600" dirty="0">
                <a:sym typeface="Symbol" panose="05050102010706020507" pitchFamily="18" charset="2"/>
              </a:rPr>
              <a:t>3     </a:t>
            </a:r>
            <a:r>
              <a:rPr lang="en-US" altLang="zh-TW" sz="3600" b="1" dirty="0">
                <a:sym typeface="Symbol" panose="05050102010706020507" pitchFamily="18" charset="2"/>
              </a:rPr>
              <a:t>do</a:t>
            </a:r>
            <a:r>
              <a:rPr lang="en-US" altLang="zh-TW" sz="3600" dirty="0">
                <a:sym typeface="Symbol" panose="05050102010706020507" pitchFamily="18" charset="2"/>
              </a:rPr>
              <a:t> exchange A[1]A[</a:t>
            </a:r>
            <a:r>
              <a:rPr lang="en-US" altLang="zh-TW" sz="3600" dirty="0" err="1">
                <a:sym typeface="Symbol" panose="05050102010706020507" pitchFamily="18" charset="2"/>
              </a:rPr>
              <a:t>i</a:t>
            </a:r>
            <a:r>
              <a:rPr lang="en-US" altLang="zh-TW" sz="3600" dirty="0">
                <a:sym typeface="Symbol" panose="05050102010706020507" pitchFamily="18" charset="2"/>
              </a:rPr>
              <a:t>]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3600" dirty="0">
                <a:sym typeface="Symbol" panose="05050102010706020507" pitchFamily="18" charset="2"/>
              </a:rPr>
              <a:t>4          heap-size[A]  heap-size[A] -1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3600" dirty="0">
                <a:sym typeface="Symbol" panose="05050102010706020507" pitchFamily="18" charset="2"/>
              </a:rPr>
              <a:t>5          Max-</a:t>
            </a:r>
            <a:r>
              <a:rPr lang="en-US" altLang="zh-TW" sz="3600" dirty="0" err="1">
                <a:sym typeface="Symbol" panose="05050102010706020507" pitchFamily="18" charset="2"/>
              </a:rPr>
              <a:t>Heapify</a:t>
            </a:r>
            <a:r>
              <a:rPr lang="en-US" altLang="zh-TW" sz="3600" dirty="0">
                <a:sym typeface="Symbol" panose="05050102010706020507" pitchFamily="18" charset="2"/>
              </a:rPr>
              <a:t>(A,1)</a:t>
            </a:r>
          </a:p>
          <a:p>
            <a:pPr marL="0" marR="5080" indent="0">
              <a:lnSpc>
                <a:spcPct val="102699"/>
              </a:lnSpc>
              <a:spcBef>
                <a:spcPts val="565"/>
              </a:spcBef>
              <a:buNone/>
            </a:pPr>
            <a:r>
              <a:rPr lang="en-MY" sz="2400" spc="-35" dirty="0">
                <a:latin typeface="Tahoma"/>
                <a:cs typeface="Tahoma"/>
              </a:rPr>
              <a:t>Running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time:</a:t>
            </a:r>
            <a:r>
              <a:rPr lang="en-MY" sz="2400" spc="145" dirty="0">
                <a:latin typeface="Tahoma"/>
                <a:cs typeface="Tahoma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O</a:t>
            </a:r>
            <a:r>
              <a:rPr lang="en-MY" sz="2400" spc="-10" dirty="0">
                <a:latin typeface="Tahoma"/>
                <a:cs typeface="Tahoma"/>
              </a:rPr>
              <a:t>(</a:t>
            </a:r>
            <a:r>
              <a:rPr lang="en-MY" sz="2400" i="1" spc="-10" dirty="0">
                <a:latin typeface="Arial"/>
                <a:cs typeface="Arial"/>
              </a:rPr>
              <a:t>n</a:t>
            </a:r>
            <a:r>
              <a:rPr lang="en-MY" sz="2400" i="1" spc="-105" dirty="0">
                <a:latin typeface="Arial"/>
                <a:cs typeface="Arial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log</a:t>
            </a:r>
            <a:r>
              <a:rPr lang="en-MY" sz="2400" spc="-150" dirty="0">
                <a:latin typeface="Tahoma"/>
                <a:cs typeface="Tahoma"/>
              </a:rPr>
              <a:t> </a:t>
            </a:r>
            <a:r>
              <a:rPr lang="en-MY" sz="2400" i="1" spc="-15" dirty="0">
                <a:latin typeface="Arial"/>
                <a:cs typeface="Arial"/>
              </a:rPr>
              <a:t>n</a:t>
            </a:r>
            <a:r>
              <a:rPr lang="en-MY" sz="2400" spc="-15" dirty="0">
                <a:latin typeface="Tahoma"/>
                <a:cs typeface="Tahoma"/>
              </a:rPr>
              <a:t>)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" dirty="0">
                <a:latin typeface="Tahoma"/>
                <a:cs typeface="Tahoma"/>
              </a:rPr>
              <a:t>(Build-Max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takes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O</a:t>
            </a:r>
            <a:r>
              <a:rPr lang="en-MY" sz="2400" spc="-10" dirty="0">
                <a:latin typeface="Tahoma"/>
                <a:cs typeface="Tahoma"/>
              </a:rPr>
              <a:t>(</a:t>
            </a:r>
            <a:r>
              <a:rPr lang="en-MY" sz="2400" i="1" spc="-10" dirty="0">
                <a:latin typeface="Arial"/>
                <a:cs typeface="Arial"/>
              </a:rPr>
              <a:t>n</a:t>
            </a:r>
            <a:r>
              <a:rPr lang="en-MY" sz="2400" spc="-10" dirty="0">
                <a:latin typeface="Tahoma"/>
                <a:cs typeface="Tahoma"/>
              </a:rPr>
              <a:t>),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then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dirty="0">
                <a:latin typeface="Arial"/>
                <a:cs typeface="Arial"/>
              </a:rPr>
              <a:t>O</a:t>
            </a:r>
            <a:r>
              <a:rPr lang="en-MY" sz="2400" dirty="0">
                <a:latin typeface="Tahoma"/>
                <a:cs typeface="Tahoma"/>
              </a:rPr>
              <a:t>(</a:t>
            </a:r>
            <a:r>
              <a:rPr lang="en-MY" sz="2400" i="1" dirty="0">
                <a:latin typeface="Arial"/>
                <a:cs typeface="Arial"/>
              </a:rPr>
              <a:t>n</a:t>
            </a:r>
            <a:r>
              <a:rPr lang="en-MY" sz="2400" dirty="0">
                <a:latin typeface="Tahoma"/>
                <a:cs typeface="Tahoma"/>
              </a:rPr>
              <a:t>) </a:t>
            </a:r>
            <a:r>
              <a:rPr lang="en-MY" sz="2400" spc="-32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rounds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i="1" spc="25" dirty="0">
                <a:latin typeface="Arial"/>
                <a:cs typeface="Arial"/>
              </a:rPr>
              <a:t>O</a:t>
            </a:r>
            <a:r>
              <a:rPr lang="en-MY" sz="2400" spc="-30" dirty="0">
                <a:latin typeface="Tahoma"/>
                <a:cs typeface="Tahoma"/>
              </a:rPr>
              <a:t>(log</a:t>
            </a:r>
            <a:r>
              <a:rPr lang="en-MY" sz="2400" spc="-150" dirty="0">
                <a:latin typeface="Tahoma"/>
                <a:cs typeface="Tahoma"/>
              </a:rPr>
              <a:t> </a:t>
            </a:r>
            <a:r>
              <a:rPr lang="en-MY" sz="2400" i="1" spc="-30" dirty="0">
                <a:latin typeface="Arial"/>
                <a:cs typeface="Arial"/>
              </a:rPr>
              <a:t>n</a:t>
            </a:r>
            <a:r>
              <a:rPr lang="en-MY" sz="2400" dirty="0">
                <a:latin typeface="Tahoma"/>
                <a:cs typeface="Tahoma"/>
              </a:rPr>
              <a:t>)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each).</a:t>
            </a:r>
            <a:endParaRPr lang="en-MY" sz="2400" dirty="0">
              <a:latin typeface="Tahoma"/>
              <a:cs typeface="Tahoma"/>
            </a:endParaRPr>
          </a:p>
          <a:p>
            <a:endParaRPr lang="en-MY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405E6-6890-4765-11C9-F002C47E703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0034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32AB-1911-AD1E-7363-DE594406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90CD7-2F75-F87A-B4D1-200E009BC5F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CCFC9C8-A65B-640B-7F1E-12376B99D778}"/>
              </a:ext>
            </a:extLst>
          </p:cNvPr>
          <p:cNvSpPr txBox="1">
            <a:spLocks/>
          </p:cNvSpPr>
          <p:nvPr/>
        </p:nvSpPr>
        <p:spPr bwMode="auto">
          <a:xfrm>
            <a:off x="891272" y="2057473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The heapsort algorithm consists of two phases:</a:t>
            </a:r>
            <a:b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</a:b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- build a heap from an arbitrary array</a:t>
            </a:r>
            <a:b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</a:b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- use the heap to sort the data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To sort the elements in the 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D2611C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decreasing order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, use a 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D2611C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min heap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To sort the elements in the 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D2611C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increasing order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, use a 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D2611C"/>
                </a:solidFill>
                <a:effectLst/>
                <a:uLnTx/>
                <a:uFillTx/>
                <a:latin typeface="Century Schoolbook"/>
                <a:ea typeface="宋体" panose="02010600030101010101" pitchFamily="2" charset="-122"/>
                <a:cs typeface="+mn-cs"/>
              </a:rPr>
              <a:t>max heap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F9D83A2-FD1B-27AD-D152-D34C0594E5FC}"/>
              </a:ext>
            </a:extLst>
          </p:cNvPr>
          <p:cNvGrpSpPr/>
          <p:nvPr/>
        </p:nvGrpSpPr>
        <p:grpSpPr>
          <a:xfrm>
            <a:off x="9645103" y="2734072"/>
            <a:ext cx="3816425" cy="3528392"/>
            <a:chOff x="2590800" y="3810000"/>
            <a:chExt cx="2895600" cy="2667000"/>
          </a:xfrm>
        </p:grpSpPr>
        <p:sp>
          <p:nvSpPr>
            <p:cNvPr id="24" name="Oval 4">
              <a:extLst>
                <a:ext uri="{FF2B5EF4-FFF2-40B4-BE49-F238E27FC236}">
                  <a16:creationId xmlns:a16="http://schemas.microsoft.com/office/drawing/2014/main" id="{E7D29A35-7005-769D-D683-8DBAF83CD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0" y="38100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" name="Text Box 6">
              <a:extLst>
                <a:ext uri="{FF2B5EF4-FFF2-40B4-BE49-F238E27FC236}">
                  <a16:creationId xmlns:a16="http://schemas.microsoft.com/office/drawing/2014/main" id="{D35998E2-3320-787E-EAB8-0A97AFB9DB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3886200"/>
              <a:ext cx="396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dirty="0">
                  <a:solidFill>
                    <a:prstClr val="black"/>
                  </a:solidFill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26" name="Oval 7">
              <a:extLst>
                <a:ext uri="{FF2B5EF4-FFF2-40B4-BE49-F238E27FC236}">
                  <a16:creationId xmlns:a16="http://schemas.microsoft.com/office/drawing/2014/main" id="{22BA00B7-8CCA-FC90-BBCC-323181D93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47244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Text Box 8">
              <a:extLst>
                <a:ext uri="{FF2B5EF4-FFF2-40B4-BE49-F238E27FC236}">
                  <a16:creationId xmlns:a16="http://schemas.microsoft.com/office/drawing/2014/main" id="{5B09E434-9F6F-42FF-2795-60C88087C1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4800600"/>
              <a:ext cx="396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28" name="Oval 9">
              <a:extLst>
                <a:ext uri="{FF2B5EF4-FFF2-40B4-BE49-F238E27FC236}">
                  <a16:creationId xmlns:a16="http://schemas.microsoft.com/office/drawing/2014/main" id="{19B0B651-B4B3-416D-A547-BB81EA64E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7244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9" name="Text Box 10">
              <a:extLst>
                <a:ext uri="{FF2B5EF4-FFF2-40B4-BE49-F238E27FC236}">
                  <a16:creationId xmlns:a16="http://schemas.microsoft.com/office/drawing/2014/main" id="{34425124-245F-1964-7B1D-25FFFB6C2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4800600"/>
              <a:ext cx="396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E782043A-8A0B-A4A1-2312-2DD620869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58674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12">
              <a:extLst>
                <a:ext uri="{FF2B5EF4-FFF2-40B4-BE49-F238E27FC236}">
                  <a16:creationId xmlns:a16="http://schemas.microsoft.com/office/drawing/2014/main" id="{2BD3A470-E577-CC15-9A18-32A6E26595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5943600"/>
              <a:ext cx="2905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32" name="Oval 13">
              <a:extLst>
                <a:ext uri="{FF2B5EF4-FFF2-40B4-BE49-F238E27FC236}">
                  <a16:creationId xmlns:a16="http://schemas.microsoft.com/office/drawing/2014/main" id="{838EC2FD-56C1-F556-966A-04492FA97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59436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 Box 14">
              <a:extLst>
                <a:ext uri="{FF2B5EF4-FFF2-40B4-BE49-F238E27FC236}">
                  <a16:creationId xmlns:a16="http://schemas.microsoft.com/office/drawing/2014/main" id="{06AB3241-A013-ACDC-C877-2DAA83648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00" y="6019800"/>
              <a:ext cx="2905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4" name="Oval 15">
              <a:extLst>
                <a:ext uri="{FF2B5EF4-FFF2-40B4-BE49-F238E27FC236}">
                  <a16:creationId xmlns:a16="http://schemas.microsoft.com/office/drawing/2014/main" id="{EBBFA28E-49A6-D093-3110-3356B63D8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5867400"/>
              <a:ext cx="609600" cy="533400"/>
            </a:xfrm>
            <a:prstGeom prst="ellips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16">
              <a:extLst>
                <a:ext uri="{FF2B5EF4-FFF2-40B4-BE49-F238E27FC236}">
                  <a16:creationId xmlns:a16="http://schemas.microsoft.com/office/drawing/2014/main" id="{4ACF577D-92D8-2FA8-9081-C1E2C1BB66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5943600"/>
              <a:ext cx="2905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36" name="Line 17">
              <a:extLst>
                <a:ext uri="{FF2B5EF4-FFF2-40B4-BE49-F238E27FC236}">
                  <a16:creationId xmlns:a16="http://schemas.microsoft.com/office/drawing/2014/main" id="{314C1931-E253-0790-19F1-5691D94C0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33800" y="4267200"/>
              <a:ext cx="381000" cy="5334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7AC3CE24-555D-8672-F02C-5947DFB39A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1800" y="5257800"/>
              <a:ext cx="457200" cy="6858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19">
              <a:extLst>
                <a:ext uri="{FF2B5EF4-FFF2-40B4-BE49-F238E27FC236}">
                  <a16:creationId xmlns:a16="http://schemas.microsoft.com/office/drawing/2014/main" id="{DA6D86A5-77AC-8D03-D9EF-76A921C91B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3800" y="5257800"/>
              <a:ext cx="228600" cy="6096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20">
              <a:extLst>
                <a:ext uri="{FF2B5EF4-FFF2-40B4-BE49-F238E27FC236}">
                  <a16:creationId xmlns:a16="http://schemas.microsoft.com/office/drawing/2014/main" id="{30BF0DDA-6491-F49E-5F96-CC5880369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4267200"/>
              <a:ext cx="381000" cy="5334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21">
              <a:extLst>
                <a:ext uri="{FF2B5EF4-FFF2-40B4-BE49-F238E27FC236}">
                  <a16:creationId xmlns:a16="http://schemas.microsoft.com/office/drawing/2014/main" id="{F1F26DAD-028C-9EDC-000A-063FA77BC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600" y="5257800"/>
              <a:ext cx="304800" cy="6096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4DEBAA0-431D-F3B2-B4D7-5D3006010844}"/>
              </a:ext>
            </a:extLst>
          </p:cNvPr>
          <p:cNvGrpSpPr/>
          <p:nvPr/>
        </p:nvGrpSpPr>
        <p:grpSpPr>
          <a:xfrm>
            <a:off x="9840565" y="6543598"/>
            <a:ext cx="2516209" cy="558153"/>
            <a:chOff x="2952431" y="5487988"/>
            <a:chExt cx="2310132" cy="401007"/>
          </a:xfrm>
        </p:grpSpPr>
        <p:sp>
          <p:nvSpPr>
            <p:cNvPr id="42" name="Text Box 22">
              <a:extLst>
                <a:ext uri="{FF2B5EF4-FFF2-40B4-BE49-F238E27FC236}">
                  <a16:creationId xmlns:a16="http://schemas.microsoft.com/office/drawing/2014/main" id="{2DDE912C-94EC-EDD3-A9FB-0FA8DF45C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43" name="Text Box 23">
              <a:extLst>
                <a:ext uri="{FF2B5EF4-FFF2-40B4-BE49-F238E27FC236}">
                  <a16:creationId xmlns:a16="http://schemas.microsoft.com/office/drawing/2014/main" id="{047DA8A4-6A2C-084E-3C46-2298AA1CF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5491163"/>
              <a:ext cx="441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44" name="Text Box 24">
              <a:extLst>
                <a:ext uri="{FF2B5EF4-FFF2-40B4-BE49-F238E27FC236}">
                  <a16:creationId xmlns:a16="http://schemas.microsoft.com/office/drawing/2014/main" id="{0C7845DD-F4C3-B997-FDBE-78B059155F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8000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45" name="Text Box 25">
              <a:extLst>
                <a:ext uri="{FF2B5EF4-FFF2-40B4-BE49-F238E27FC236}">
                  <a16:creationId xmlns:a16="http://schemas.microsoft.com/office/drawing/2014/main" id="{00E97D6A-05E5-5B85-0E96-BAA644F33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913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46" name="Text Box 26">
              <a:extLst>
                <a:ext uri="{FF2B5EF4-FFF2-40B4-BE49-F238E27FC236}">
                  <a16:creationId xmlns:a16="http://schemas.microsoft.com/office/drawing/2014/main" id="{C29E6572-A1B2-34C1-F8A6-24151CC0C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1" name="Text Box 22">
              <a:extLst>
                <a:ext uri="{FF2B5EF4-FFF2-40B4-BE49-F238E27FC236}">
                  <a16:creationId xmlns:a16="http://schemas.microsoft.com/office/drawing/2014/main" id="{6F676D17-CA1C-D236-DBD4-994ECFE6A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2431" y="5487988"/>
              <a:ext cx="470000" cy="40100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263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5FF3-DA44-CC29-CD58-EEDFD17F2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7E6F45-A4CB-6A20-E962-BFB1BB5FBB4D}"/>
              </a:ext>
            </a:extLst>
          </p:cNvPr>
          <p:cNvGrpSpPr/>
          <p:nvPr/>
        </p:nvGrpSpPr>
        <p:grpSpPr>
          <a:xfrm>
            <a:off x="2876352" y="1455762"/>
            <a:ext cx="8044640" cy="6002710"/>
            <a:chOff x="2209800" y="1493837"/>
            <a:chExt cx="6092797" cy="456088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87475EC-3940-771F-0B55-CA3027BAA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DC88646E-5B69-550F-29B7-DF08474D8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7388" y="1627188"/>
              <a:ext cx="438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1439B1F-4D72-4415-164A-AA7833209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3F87E228-7883-8A2F-0140-AE9E4A246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045003F-E35E-F43F-4E49-7288FDC3D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AEA1B688-904E-4853-443F-1AC806CE9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9AC7A7-B3B3-2DF6-2C52-AA7C17CD5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657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20D54937-61B7-B816-7C1D-7677554D38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7338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7492058-5B73-32B4-7D9B-F1BFFE2D3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5E2711AC-5EE5-F36C-7E8F-6E08D2BEFD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3681072-70B1-A415-E04C-742B7011D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3657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31214F18-057F-E1BF-AB6C-BA862D829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37338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1666A6DD-3DE9-29BA-B4F0-DF217FF8C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3BFA457E-B7B7-FD1C-FDC9-474D95D803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BEF9FD15-E83B-2457-82E2-CDCAC3732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2800" y="2971800"/>
              <a:ext cx="228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9CEB218B-407B-9A46-B6EB-13CD52203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3C90A39D-20E8-95F3-7DC7-BA6940F2F4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9600" y="3048000"/>
              <a:ext cx="304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2" name="Text Box 21">
              <a:extLst>
                <a:ext uri="{FF2B5EF4-FFF2-40B4-BE49-F238E27FC236}">
                  <a16:creationId xmlns:a16="http://schemas.microsoft.com/office/drawing/2014/main" id="{2AC399A0-ABC1-2B14-AD2F-99AAD80C9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23" name="Text Box 22">
              <a:extLst>
                <a:ext uri="{FF2B5EF4-FFF2-40B4-BE49-F238E27FC236}">
                  <a16:creationId xmlns:a16="http://schemas.microsoft.com/office/drawing/2014/main" id="{58EA7FAB-CAB1-DFD3-ADE8-867D0C398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24" name="Text Box 23">
              <a:extLst>
                <a:ext uri="{FF2B5EF4-FFF2-40B4-BE49-F238E27FC236}">
                  <a16:creationId xmlns:a16="http://schemas.microsoft.com/office/drawing/2014/main" id="{7097AB92-2516-B372-DBEC-7E6550C6D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5491163"/>
              <a:ext cx="441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id="{F42065B4-A7CB-72A0-9E0B-8C14EF9FE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8000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26" name="Text Box 25">
              <a:extLst>
                <a:ext uri="{FF2B5EF4-FFF2-40B4-BE49-F238E27FC236}">
                  <a16:creationId xmlns:a16="http://schemas.microsoft.com/office/drawing/2014/main" id="{8FD68B44-D695-A01A-8BCC-7A4D834CE9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913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27" name="Text Box 26">
              <a:extLst>
                <a:ext uri="{FF2B5EF4-FFF2-40B4-BE49-F238E27FC236}">
                  <a16:creationId xmlns:a16="http://schemas.microsoft.com/office/drawing/2014/main" id="{26AEFBCB-A04B-B965-6B8B-123851D1F1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28" name="Text Box 27">
              <a:extLst>
                <a:ext uri="{FF2B5EF4-FFF2-40B4-BE49-F238E27FC236}">
                  <a16:creationId xmlns:a16="http://schemas.microsoft.com/office/drawing/2014/main" id="{C76F2CF6-32EF-A0C8-948E-BF3641C86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31436" cy="30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1F76F440-FA05-28C8-132E-DD5CD3D13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868304" cy="30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ECDBDF49-EFF6-0766-008E-0ADE6B030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1" name="Text Box 30">
              <a:extLst>
                <a:ext uri="{FF2B5EF4-FFF2-40B4-BE49-F238E27FC236}">
                  <a16:creationId xmlns:a16="http://schemas.microsoft.com/office/drawing/2014/main" id="{9A53FFFF-A30F-13EB-9849-585B7EA70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4737" y="1493837"/>
              <a:ext cx="1815280" cy="30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  <p:sp>
          <p:nvSpPr>
            <p:cNvPr id="32" name="Line 31">
              <a:extLst>
                <a:ext uri="{FF2B5EF4-FFF2-40B4-BE49-F238E27FC236}">
                  <a16:creationId xmlns:a16="http://schemas.microsoft.com/office/drawing/2014/main" id="{23524DB5-6213-E7AC-AA23-76B8F949DF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6463" y="3840163"/>
              <a:ext cx="1077912" cy="68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3" name="Line 32">
              <a:extLst>
                <a:ext uri="{FF2B5EF4-FFF2-40B4-BE49-F238E27FC236}">
                  <a16:creationId xmlns:a16="http://schemas.microsoft.com/office/drawing/2014/main" id="{BD476103-AB41-C0AF-AE01-1C47F8E9A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5325" y="2039938"/>
              <a:ext cx="19050" cy="1790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BED2ACF5-6574-8794-E726-994863718B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3550" y="1916113"/>
              <a:ext cx="1492250" cy="114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5" name="Text Box 34">
              <a:extLst>
                <a:ext uri="{FF2B5EF4-FFF2-40B4-BE49-F238E27FC236}">
                  <a16:creationId xmlns:a16="http://schemas.microsoft.com/office/drawing/2014/main" id="{31A14128-DD40-C290-9DA6-ACD9D6008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3125" y="2763838"/>
              <a:ext cx="2349472" cy="539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Move the last element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to the root</a:t>
              </a:r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45901B5E-785C-D895-319C-84213038C0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800" y="5881688"/>
              <a:ext cx="0" cy="173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6DCB5FAA-2417-5B5C-7DB7-8DB51B4EA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71838" y="6045200"/>
              <a:ext cx="1858962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5B23C9E0-D3D4-7692-58AB-5BA8F98A63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2313" y="5910263"/>
              <a:ext cx="0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407311EF-2837-E839-62CF-DA099B4DF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40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5FF3-DA44-CC29-CD58-EEDFD17F2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7CF85CC-8412-10FB-BC0E-BA07CC83E8CF}"/>
              </a:ext>
            </a:extLst>
          </p:cNvPr>
          <p:cNvGrpSpPr/>
          <p:nvPr/>
        </p:nvGrpSpPr>
        <p:grpSpPr>
          <a:xfrm>
            <a:off x="956558" y="1601927"/>
            <a:ext cx="8293911" cy="5584929"/>
            <a:chOff x="850900" y="1600200"/>
            <a:chExt cx="6127750" cy="4283075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711DDC3-88CE-D2E5-CDA7-150833612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2" name="Oval 6">
              <a:extLst>
                <a:ext uri="{FF2B5EF4-FFF2-40B4-BE49-F238E27FC236}">
                  <a16:creationId xmlns:a16="http://schemas.microsoft.com/office/drawing/2014/main" id="{C6EBD3FB-F767-7666-8761-896AD06EC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3" name="Text Box 7">
              <a:extLst>
                <a:ext uri="{FF2B5EF4-FFF2-40B4-BE49-F238E27FC236}">
                  <a16:creationId xmlns:a16="http://schemas.microsoft.com/office/drawing/2014/main" id="{0F475028-7A85-B9CD-9049-FEB14C797C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44" name="Oval 8">
              <a:extLst>
                <a:ext uri="{FF2B5EF4-FFF2-40B4-BE49-F238E27FC236}">
                  <a16:creationId xmlns:a16="http://schemas.microsoft.com/office/drawing/2014/main" id="{03B50FE6-EA25-20EC-B8A7-EC51E43F5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5" name="Text Box 9">
              <a:extLst>
                <a:ext uri="{FF2B5EF4-FFF2-40B4-BE49-F238E27FC236}">
                  <a16:creationId xmlns:a16="http://schemas.microsoft.com/office/drawing/2014/main" id="{E3B2532E-222C-9AAA-48B1-F237AAED7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46" name="Oval 10">
              <a:extLst>
                <a:ext uri="{FF2B5EF4-FFF2-40B4-BE49-F238E27FC236}">
                  <a16:creationId xmlns:a16="http://schemas.microsoft.com/office/drawing/2014/main" id="{CDEBA4E7-1126-4EB0-84F4-4993EFE09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657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7" name="Text Box 11">
              <a:extLst>
                <a:ext uri="{FF2B5EF4-FFF2-40B4-BE49-F238E27FC236}">
                  <a16:creationId xmlns:a16="http://schemas.microsoft.com/office/drawing/2014/main" id="{E0823140-2EB6-7D4E-95E1-60C149FE9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7338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48" name="Oval 12">
              <a:extLst>
                <a:ext uri="{FF2B5EF4-FFF2-40B4-BE49-F238E27FC236}">
                  <a16:creationId xmlns:a16="http://schemas.microsoft.com/office/drawing/2014/main" id="{96A7515E-C815-7CC6-8BDF-40B93E6E3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9" name="Text Box 13">
              <a:extLst>
                <a:ext uri="{FF2B5EF4-FFF2-40B4-BE49-F238E27FC236}">
                  <a16:creationId xmlns:a16="http://schemas.microsoft.com/office/drawing/2014/main" id="{05244F61-CFBE-5803-E02F-E0F9F29FA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50" name="Text Box 15">
              <a:extLst>
                <a:ext uri="{FF2B5EF4-FFF2-40B4-BE49-F238E27FC236}">
                  <a16:creationId xmlns:a16="http://schemas.microsoft.com/office/drawing/2014/main" id="{AE66A617-836B-71FE-57A6-9072819880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825" y="16843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1" name="Line 16">
              <a:extLst>
                <a:ext uri="{FF2B5EF4-FFF2-40B4-BE49-F238E27FC236}">
                  <a16:creationId xmlns:a16="http://schemas.microsoft.com/office/drawing/2014/main" id="{ABD386AF-A8AD-F175-3CDB-98301DF632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2" name="Line 17">
              <a:extLst>
                <a:ext uri="{FF2B5EF4-FFF2-40B4-BE49-F238E27FC236}">
                  <a16:creationId xmlns:a16="http://schemas.microsoft.com/office/drawing/2014/main" id="{1B278E25-0991-DBA5-8962-C525237976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3" name="Line 18">
              <a:extLst>
                <a:ext uri="{FF2B5EF4-FFF2-40B4-BE49-F238E27FC236}">
                  <a16:creationId xmlns:a16="http://schemas.microsoft.com/office/drawing/2014/main" id="{582B0DBF-0559-99CC-A20E-DD12E3819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2800" y="2971800"/>
              <a:ext cx="228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4" name="Line 19">
              <a:extLst>
                <a:ext uri="{FF2B5EF4-FFF2-40B4-BE49-F238E27FC236}">
                  <a16:creationId xmlns:a16="http://schemas.microsoft.com/office/drawing/2014/main" id="{36E686F1-D5D6-76D6-91BF-27277DE52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5" name="Text Box 21">
              <a:extLst>
                <a:ext uri="{FF2B5EF4-FFF2-40B4-BE49-F238E27FC236}">
                  <a16:creationId xmlns:a16="http://schemas.microsoft.com/office/drawing/2014/main" id="{D81F7983-A732-287F-6BAE-586C0E11D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56" name="Text Box 22">
              <a:extLst>
                <a:ext uri="{FF2B5EF4-FFF2-40B4-BE49-F238E27FC236}">
                  <a16:creationId xmlns:a16="http://schemas.microsoft.com/office/drawing/2014/main" id="{B5414C52-29B7-BB4D-66EB-3FEC82054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57" name="Text Box 23">
              <a:extLst>
                <a:ext uri="{FF2B5EF4-FFF2-40B4-BE49-F238E27FC236}">
                  <a16:creationId xmlns:a16="http://schemas.microsoft.com/office/drawing/2014/main" id="{8469A622-7060-058D-C6F6-FD8BE8A951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5491163"/>
              <a:ext cx="441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F34658FA-92AD-A28F-ACA5-DD79F5E81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8000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7E0A108A-569A-A93B-1D81-A463B0D50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913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60" name="Text Box 26">
              <a:extLst>
                <a:ext uri="{FF2B5EF4-FFF2-40B4-BE49-F238E27FC236}">
                  <a16:creationId xmlns:a16="http://schemas.microsoft.com/office/drawing/2014/main" id="{D4B57B56-E262-E81B-C14E-EB1FAB8B2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325" y="54864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5FBD2240-480D-C675-1EB7-A13D311B5A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08625" cy="307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62" name="Text Box 28">
              <a:extLst>
                <a:ext uri="{FF2B5EF4-FFF2-40B4-BE49-F238E27FC236}">
                  <a16:creationId xmlns:a16="http://schemas.microsoft.com/office/drawing/2014/main" id="{E71CC185-5BFC-BF81-469F-4E2BF581D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63" name="Text Box 37">
              <a:extLst>
                <a:ext uri="{FF2B5EF4-FFF2-40B4-BE49-F238E27FC236}">
                  <a16:creationId xmlns:a16="http://schemas.microsoft.com/office/drawing/2014/main" id="{5E99C24E-A185-9F3F-E45F-2E2BCE3A5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900" y="2166938"/>
              <a:ext cx="1241424" cy="307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HEAPIFY()</a:t>
              </a:r>
            </a:p>
          </p:txBody>
        </p:sp>
        <p:sp>
          <p:nvSpPr>
            <p:cNvPr id="64" name="Line 38">
              <a:extLst>
                <a:ext uri="{FF2B5EF4-FFF2-40B4-BE49-F238E27FC236}">
                  <a16:creationId xmlns:a16="http://schemas.microsoft.com/office/drawing/2014/main" id="{76EA2B69-8932-91D5-2672-10895FC6C4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9975" y="2117725"/>
              <a:ext cx="66675" cy="414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65" name="Line 39">
              <a:extLst>
                <a:ext uri="{FF2B5EF4-FFF2-40B4-BE49-F238E27FC236}">
                  <a16:creationId xmlns:a16="http://schemas.microsoft.com/office/drawing/2014/main" id="{C45B3FE9-9D15-862F-0D95-2D4E89D1F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3550" y="1895475"/>
              <a:ext cx="606425" cy="222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66" name="Text Box 40">
              <a:extLst>
                <a:ext uri="{FF2B5EF4-FFF2-40B4-BE49-F238E27FC236}">
                  <a16:creationId xmlns:a16="http://schemas.microsoft.com/office/drawing/2014/main" id="{F92BD23F-4DC7-CD13-0308-DE225F228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88" y="1878013"/>
              <a:ext cx="643333" cy="307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swap</a:t>
              </a:r>
            </a:p>
          </p:txBody>
        </p:sp>
      </p:grpSp>
      <p:pic>
        <p:nvPicPr>
          <p:cNvPr id="67" name="Picture 66">
            <a:extLst>
              <a:ext uri="{FF2B5EF4-FFF2-40B4-BE49-F238E27FC236}">
                <a16:creationId xmlns:a16="http://schemas.microsoft.com/office/drawing/2014/main" id="{2B367778-D984-18E1-DF65-F8BC2A8B8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5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6A7CD6E-05CA-B4A6-7095-89F281F0AF23}"/>
              </a:ext>
            </a:extLst>
          </p:cNvPr>
          <p:cNvGrpSpPr/>
          <p:nvPr/>
        </p:nvGrpSpPr>
        <p:grpSpPr>
          <a:xfrm>
            <a:off x="2795829" y="1654462"/>
            <a:ext cx="6667855" cy="5497205"/>
            <a:chOff x="2209800" y="1600200"/>
            <a:chExt cx="4768850" cy="4283075"/>
          </a:xfrm>
        </p:grpSpPr>
        <p:sp>
          <p:nvSpPr>
            <p:cNvPr id="100" name="Oval 4">
              <a:extLst>
                <a:ext uri="{FF2B5EF4-FFF2-40B4-BE49-F238E27FC236}">
                  <a16:creationId xmlns:a16="http://schemas.microsoft.com/office/drawing/2014/main" id="{AF65D218-C5CF-3F3F-4C6B-952DDD0FB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1" name="Oval 6">
              <a:extLst>
                <a:ext uri="{FF2B5EF4-FFF2-40B4-BE49-F238E27FC236}">
                  <a16:creationId xmlns:a16="http://schemas.microsoft.com/office/drawing/2014/main" id="{10FE2EAD-62DF-C713-EFA5-612D2DE5B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2" name="Text Box 7">
              <a:extLst>
                <a:ext uri="{FF2B5EF4-FFF2-40B4-BE49-F238E27FC236}">
                  <a16:creationId xmlns:a16="http://schemas.microsoft.com/office/drawing/2014/main" id="{EA0D5E3C-CC34-2B84-DC1B-01BC17906D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103" name="Oval 8">
              <a:extLst>
                <a:ext uri="{FF2B5EF4-FFF2-40B4-BE49-F238E27FC236}">
                  <a16:creationId xmlns:a16="http://schemas.microsoft.com/office/drawing/2014/main" id="{7ACC7271-7AD2-3B8E-728F-751FAAC82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4" name="Text Box 9">
              <a:extLst>
                <a:ext uri="{FF2B5EF4-FFF2-40B4-BE49-F238E27FC236}">
                  <a16:creationId xmlns:a16="http://schemas.microsoft.com/office/drawing/2014/main" id="{E28A88AB-54CC-24FE-AAD9-F4A45E6639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5388" y="169545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7F149B30-57FF-A21D-5FD5-53925364D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657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6" name="Text Box 11">
              <a:extLst>
                <a:ext uri="{FF2B5EF4-FFF2-40B4-BE49-F238E27FC236}">
                  <a16:creationId xmlns:a16="http://schemas.microsoft.com/office/drawing/2014/main" id="{C5A19A34-7F7F-600C-F58F-9FAD687A2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7338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07" name="Oval 12">
              <a:extLst>
                <a:ext uri="{FF2B5EF4-FFF2-40B4-BE49-F238E27FC236}">
                  <a16:creationId xmlns:a16="http://schemas.microsoft.com/office/drawing/2014/main" id="{0E0E323D-493D-443D-849A-26655822E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8" name="Text Box 13">
              <a:extLst>
                <a:ext uri="{FF2B5EF4-FFF2-40B4-BE49-F238E27FC236}">
                  <a16:creationId xmlns:a16="http://schemas.microsoft.com/office/drawing/2014/main" id="{FA718A0E-A0F5-C872-100E-1C157E541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09" name="Text Box 14">
              <a:extLst>
                <a:ext uri="{FF2B5EF4-FFF2-40B4-BE49-F238E27FC236}">
                  <a16:creationId xmlns:a16="http://schemas.microsoft.com/office/drawing/2014/main" id="{66B7AB13-0ED6-7902-A12D-A5109CD5B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10" name="Line 15">
              <a:extLst>
                <a:ext uri="{FF2B5EF4-FFF2-40B4-BE49-F238E27FC236}">
                  <a16:creationId xmlns:a16="http://schemas.microsoft.com/office/drawing/2014/main" id="{60775929-308C-DDB5-1D07-A768F49411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1" name="Line 16">
              <a:extLst>
                <a:ext uri="{FF2B5EF4-FFF2-40B4-BE49-F238E27FC236}">
                  <a16:creationId xmlns:a16="http://schemas.microsoft.com/office/drawing/2014/main" id="{86EA7E1F-DC89-AA51-8807-28E08F6C2B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2" name="Line 17">
              <a:extLst>
                <a:ext uri="{FF2B5EF4-FFF2-40B4-BE49-F238E27FC236}">
                  <a16:creationId xmlns:a16="http://schemas.microsoft.com/office/drawing/2014/main" id="{8FA822F6-928F-F43F-F893-89F42360F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2800" y="2971800"/>
              <a:ext cx="228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3" name="Line 18">
              <a:extLst>
                <a:ext uri="{FF2B5EF4-FFF2-40B4-BE49-F238E27FC236}">
                  <a16:creationId xmlns:a16="http://schemas.microsoft.com/office/drawing/2014/main" id="{87D0956E-CC18-70FE-5DDD-8A344BBE1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4" name="Text Box 19">
              <a:extLst>
                <a:ext uri="{FF2B5EF4-FFF2-40B4-BE49-F238E27FC236}">
                  <a16:creationId xmlns:a16="http://schemas.microsoft.com/office/drawing/2014/main" id="{B13DD56D-1CB7-97DC-33B1-93F7FD730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115" name="Text Box 20">
              <a:extLst>
                <a:ext uri="{FF2B5EF4-FFF2-40B4-BE49-F238E27FC236}">
                  <a16:creationId xmlns:a16="http://schemas.microsoft.com/office/drawing/2014/main" id="{6BADB9B9-78DD-E1CB-F392-394A09CFA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116" name="Text Box 21">
              <a:extLst>
                <a:ext uri="{FF2B5EF4-FFF2-40B4-BE49-F238E27FC236}">
                  <a16:creationId xmlns:a16="http://schemas.microsoft.com/office/drawing/2014/main" id="{B247C79D-BE61-1F2D-95BB-6DD0BE3D2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1325" y="5492750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17" name="Text Box 22">
              <a:extLst>
                <a:ext uri="{FF2B5EF4-FFF2-40B4-BE49-F238E27FC236}">
                  <a16:creationId xmlns:a16="http://schemas.microsoft.com/office/drawing/2014/main" id="{14D4BD76-5A01-9AFF-75C8-B079FF4933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18" name="Text Box 23">
              <a:extLst>
                <a:ext uri="{FF2B5EF4-FFF2-40B4-BE49-F238E27FC236}">
                  <a16:creationId xmlns:a16="http://schemas.microsoft.com/office/drawing/2014/main" id="{408A8D14-F632-F29B-0CF0-F7BA66368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8500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19" name="Text Box 24">
              <a:extLst>
                <a:ext uri="{FF2B5EF4-FFF2-40B4-BE49-F238E27FC236}">
                  <a16:creationId xmlns:a16="http://schemas.microsoft.com/office/drawing/2014/main" id="{33FD26DB-0931-710E-0955-BBD5B2C6A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20" name="Text Box 25">
              <a:extLst>
                <a:ext uri="{FF2B5EF4-FFF2-40B4-BE49-F238E27FC236}">
                  <a16:creationId xmlns:a16="http://schemas.microsoft.com/office/drawing/2014/main" id="{3D8A1520-7B98-E31C-214B-3B2B503104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879570" cy="312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121" name="Text Box 26">
              <a:extLst>
                <a:ext uri="{FF2B5EF4-FFF2-40B4-BE49-F238E27FC236}">
                  <a16:creationId xmlns:a16="http://schemas.microsoft.com/office/drawing/2014/main" id="{67072FFC-4380-1D4D-8E55-FC90BD329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  <p:pic>
        <p:nvPicPr>
          <p:cNvPr id="122" name="Picture 121">
            <a:extLst>
              <a:ext uri="{FF2B5EF4-FFF2-40B4-BE49-F238E27FC236}">
                <a16:creationId xmlns:a16="http://schemas.microsoft.com/office/drawing/2014/main" id="{1350626E-2F75-B2D5-C9C0-5F4AA92E3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9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08EB4-70E1-EFAD-1D41-860FCBF7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Heaps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A4881-29F2-3CD9-9A66-053338B7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115" marR="5080" lvl="0" indent="-2730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D34817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  <a:defRPr/>
            </a:pP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lang="en-MY" sz="2400" b="1" i="0" u="none" strike="noStrike" kern="1200" cap="none" spc="-5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 </a:t>
            </a:r>
            <a:r>
              <a:rPr kumimoji="0" lang="en-MY" sz="2400" b="1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heap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 structure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an </a:t>
            </a:r>
            <a:r>
              <a:rPr kumimoji="0" lang="en-MY" sz="2400" b="1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array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object that can be </a:t>
            </a:r>
            <a:r>
              <a:rPr kumimoji="0" lang="en-MY" sz="2400" b="0" i="0" u="none" strike="noStrike" kern="1200" cap="none" spc="-5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viewed</a:t>
            </a: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nearly</a:t>
            </a:r>
            <a:r>
              <a:rPr kumimoji="0" lang="en-MY" sz="24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complete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tree.</a:t>
            </a:r>
          </a:p>
          <a:p>
            <a:pPr marL="560070" marR="165100" lvl="1" indent="-273685" algn="l" defTabSz="914400" rtl="0" eaLnBrk="1" fontAlgn="auto" latinLnBrk="0" hangingPunct="1">
              <a:lnSpc>
                <a:spcPct val="100000"/>
              </a:lnSpc>
              <a:spcBef>
                <a:spcPts val="509"/>
              </a:spcBef>
              <a:spcAft>
                <a:spcPts val="0"/>
              </a:spcAft>
              <a:buClr>
                <a:srgbClr val="9B2D1F"/>
              </a:buClr>
              <a:buSzPct val="77272"/>
              <a:buFont typeface="Microsoft Sans Serif"/>
              <a:buChar char=""/>
              <a:tabLst>
                <a:tab pos="560070" algn="l"/>
                <a:tab pos="560705" algn="l"/>
              </a:tabLst>
              <a:defRPr/>
            </a:pP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tree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1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MY" sz="2400" b="0" i="1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nodes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depth</a:t>
            </a:r>
            <a:r>
              <a:rPr kumimoji="0" lang="en-MY" sz="2400" b="0" i="0" u="none" strike="noStrike" kern="1200" cap="none" spc="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1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</a:t>
            </a:r>
            <a:r>
              <a:rPr kumimoji="0" lang="en-MY" sz="2400" b="0" i="1" u="none" strike="noStrike" kern="1200" cap="none" spc="-1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1" i="0" u="none" strike="noStrike" kern="1200" cap="none" spc="-5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complete</a:t>
            </a:r>
            <a:r>
              <a:rPr kumimoji="0" lang="en-MY" sz="2400" b="1" i="0" u="none" strike="noStrike" kern="1200" cap="none" spc="5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 err="1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iff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its</a:t>
            </a:r>
            <a:r>
              <a:rPr kumimoji="0" lang="en-MY" sz="2400" b="0" i="0" u="none" strike="noStrike" kern="1200" cap="none" spc="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nodes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correspond to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the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nodes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numbered</a:t>
            </a:r>
            <a:r>
              <a:rPr kumimoji="0" lang="en-MY" sz="2400" b="0" i="0" u="none" strike="noStrike" kern="1200" cap="none" spc="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lang="en-MY" sz="2400" b="0" i="1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MY" sz="2400" b="0" i="1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full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 </a:t>
            </a:r>
            <a:r>
              <a:rPr kumimoji="0" lang="en-MY" sz="2400" b="0" i="0" u="none" strike="noStrike" kern="1200" cap="none" spc="-484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tree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depth </a:t>
            </a:r>
            <a:r>
              <a:rPr kumimoji="0" lang="en-MY" sz="2400" b="0" i="1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k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3CA8C-BA65-F28B-C705-23B520C33E5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EBB95BB0-4EAA-C58D-D816-14B3B67BC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60" y="3670176"/>
            <a:ext cx="11120796" cy="346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12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3BEF3E4-E0ED-9740-31E4-A62FCFABD2D0}"/>
              </a:ext>
            </a:extLst>
          </p:cNvPr>
          <p:cNvGrpSpPr/>
          <p:nvPr/>
        </p:nvGrpSpPr>
        <p:grpSpPr>
          <a:xfrm>
            <a:off x="644104" y="1516568"/>
            <a:ext cx="9145016" cy="5797210"/>
            <a:chOff x="495300" y="1519995"/>
            <a:chExt cx="6940550" cy="4485518"/>
          </a:xfrm>
        </p:grpSpPr>
        <p:sp>
          <p:nvSpPr>
            <p:cNvPr id="123" name="Oval 4">
              <a:extLst>
                <a:ext uri="{FF2B5EF4-FFF2-40B4-BE49-F238E27FC236}">
                  <a16:creationId xmlns:a16="http://schemas.microsoft.com/office/drawing/2014/main" id="{DA09EB20-AA30-3F6A-2D1B-D545F8D4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24" name="Oval 5">
              <a:extLst>
                <a:ext uri="{FF2B5EF4-FFF2-40B4-BE49-F238E27FC236}">
                  <a16:creationId xmlns:a16="http://schemas.microsoft.com/office/drawing/2014/main" id="{FCF7A9C7-2DD4-9A11-657A-3566D4547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25" name="Text Box 6">
              <a:extLst>
                <a:ext uri="{FF2B5EF4-FFF2-40B4-BE49-F238E27FC236}">
                  <a16:creationId xmlns:a16="http://schemas.microsoft.com/office/drawing/2014/main" id="{67EBDB18-605E-FC54-B150-814F5E8D2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126" name="Oval 7">
              <a:extLst>
                <a:ext uri="{FF2B5EF4-FFF2-40B4-BE49-F238E27FC236}">
                  <a16:creationId xmlns:a16="http://schemas.microsoft.com/office/drawing/2014/main" id="{72447EE5-C6E8-F767-F992-CD3D6BDAD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27" name="Text Box 8">
              <a:extLst>
                <a:ext uri="{FF2B5EF4-FFF2-40B4-BE49-F238E27FC236}">
                  <a16:creationId xmlns:a16="http://schemas.microsoft.com/office/drawing/2014/main" id="{17DA4145-37ED-6C3C-13D4-14F206C04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7700" y="1617663"/>
              <a:ext cx="438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28" name="Oval 9">
              <a:extLst>
                <a:ext uri="{FF2B5EF4-FFF2-40B4-BE49-F238E27FC236}">
                  <a16:creationId xmlns:a16="http://schemas.microsoft.com/office/drawing/2014/main" id="{D030A1F3-2A37-4308-5B95-9DEEA18C4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657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29" name="Text Box 10">
              <a:extLst>
                <a:ext uri="{FF2B5EF4-FFF2-40B4-BE49-F238E27FC236}">
                  <a16:creationId xmlns:a16="http://schemas.microsoft.com/office/drawing/2014/main" id="{DDD7AAA8-EBD4-8C8E-0315-6A6BDE079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7338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30" name="Oval 11">
              <a:extLst>
                <a:ext uri="{FF2B5EF4-FFF2-40B4-BE49-F238E27FC236}">
                  <a16:creationId xmlns:a16="http://schemas.microsoft.com/office/drawing/2014/main" id="{76CF15AA-5F99-BC10-68D6-3AE5DCC23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31" name="Text Box 12">
              <a:extLst>
                <a:ext uri="{FF2B5EF4-FFF2-40B4-BE49-F238E27FC236}">
                  <a16:creationId xmlns:a16="http://schemas.microsoft.com/office/drawing/2014/main" id="{3574549C-4531-3086-C858-7A94B5C1A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32" name="Text Box 13">
              <a:extLst>
                <a:ext uri="{FF2B5EF4-FFF2-40B4-BE49-F238E27FC236}">
                  <a16:creationId xmlns:a16="http://schemas.microsoft.com/office/drawing/2014/main" id="{3A1894A9-D60A-597F-6238-45AF7B314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33" name="Line 14">
              <a:extLst>
                <a:ext uri="{FF2B5EF4-FFF2-40B4-BE49-F238E27FC236}">
                  <a16:creationId xmlns:a16="http://schemas.microsoft.com/office/drawing/2014/main" id="{A3B60089-C441-7B9D-B0C0-0B138A0661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34" name="Line 15">
              <a:extLst>
                <a:ext uri="{FF2B5EF4-FFF2-40B4-BE49-F238E27FC236}">
                  <a16:creationId xmlns:a16="http://schemas.microsoft.com/office/drawing/2014/main" id="{99398851-97CF-7454-199C-661C44F17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35" name="Line 16">
              <a:extLst>
                <a:ext uri="{FF2B5EF4-FFF2-40B4-BE49-F238E27FC236}">
                  <a16:creationId xmlns:a16="http://schemas.microsoft.com/office/drawing/2014/main" id="{8D8629E1-E2E1-5096-62D9-7F5600AC2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2800" y="2971800"/>
              <a:ext cx="228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36" name="Line 17">
              <a:extLst>
                <a:ext uri="{FF2B5EF4-FFF2-40B4-BE49-F238E27FC236}">
                  <a16:creationId xmlns:a16="http://schemas.microsoft.com/office/drawing/2014/main" id="{6919055C-E770-0F00-D3D3-BD7F8D86B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37" name="Text Box 18">
              <a:extLst>
                <a:ext uri="{FF2B5EF4-FFF2-40B4-BE49-F238E27FC236}">
                  <a16:creationId xmlns:a16="http://schemas.microsoft.com/office/drawing/2014/main" id="{74B11005-0D3E-327F-A6E0-CC17052F7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138" name="Text Box 19">
              <a:extLst>
                <a:ext uri="{FF2B5EF4-FFF2-40B4-BE49-F238E27FC236}">
                  <a16:creationId xmlns:a16="http://schemas.microsoft.com/office/drawing/2014/main" id="{4858B726-A59B-A3B2-F480-CB05942AA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139" name="Text Box 20">
              <a:extLst>
                <a:ext uri="{FF2B5EF4-FFF2-40B4-BE49-F238E27FC236}">
                  <a16:creationId xmlns:a16="http://schemas.microsoft.com/office/drawing/2014/main" id="{04830629-3C46-B9A5-1ED5-A14A96835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40" name="Text Box 21">
              <a:extLst>
                <a:ext uri="{FF2B5EF4-FFF2-40B4-BE49-F238E27FC236}">
                  <a16:creationId xmlns:a16="http://schemas.microsoft.com/office/drawing/2014/main" id="{6C09247D-5553-5589-2BE2-58306744F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41" name="Text Box 22">
              <a:extLst>
                <a:ext uri="{FF2B5EF4-FFF2-40B4-BE49-F238E27FC236}">
                  <a16:creationId xmlns:a16="http://schemas.microsoft.com/office/drawing/2014/main" id="{F7670CAC-D848-A94A-219E-81BAA93D8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8500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42" name="Text Box 23">
              <a:extLst>
                <a:ext uri="{FF2B5EF4-FFF2-40B4-BE49-F238E27FC236}">
                  <a16:creationId xmlns:a16="http://schemas.microsoft.com/office/drawing/2014/main" id="{70F17428-6D14-38C1-83A2-2728663ABC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43" name="Text Box 24">
              <a:extLst>
                <a:ext uri="{FF2B5EF4-FFF2-40B4-BE49-F238E27FC236}">
                  <a16:creationId xmlns:a16="http://schemas.microsoft.com/office/drawing/2014/main" id="{CA10C874-7187-B87E-D196-487B1FD38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33367" cy="310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144" name="Text Box 25">
              <a:extLst>
                <a:ext uri="{FF2B5EF4-FFF2-40B4-BE49-F238E27FC236}">
                  <a16:creationId xmlns:a16="http://schemas.microsoft.com/office/drawing/2014/main" id="{02E227CD-546D-7EDD-8126-1EB1B2E60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145" name="Line 26">
              <a:extLst>
                <a:ext uri="{FF2B5EF4-FFF2-40B4-BE49-F238E27FC236}">
                  <a16:creationId xmlns:a16="http://schemas.microsoft.com/office/drawing/2014/main" id="{6E4D802E-BE18-D33C-D2CC-3CA0B7AC1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46" name="Text Box 27">
              <a:extLst>
                <a:ext uri="{FF2B5EF4-FFF2-40B4-BE49-F238E27FC236}">
                  <a16:creationId xmlns:a16="http://schemas.microsoft.com/office/drawing/2014/main" id="{5BD3559D-F99A-DEC0-CAB4-FC2974DBDC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4737" y="1519995"/>
              <a:ext cx="1819043" cy="310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  <p:sp>
          <p:nvSpPr>
            <p:cNvPr id="147" name="Line 29">
              <a:extLst>
                <a:ext uri="{FF2B5EF4-FFF2-40B4-BE49-F238E27FC236}">
                  <a16:creationId xmlns:a16="http://schemas.microsoft.com/office/drawing/2014/main" id="{C3FC19F9-CA12-D539-87A0-47E89631E0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57313" y="1838325"/>
              <a:ext cx="2290762" cy="1684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48" name="Line 30">
              <a:extLst>
                <a:ext uri="{FF2B5EF4-FFF2-40B4-BE49-F238E27FC236}">
                  <a16:creationId xmlns:a16="http://schemas.microsoft.com/office/drawing/2014/main" id="{AA1CAF58-51DD-1FBA-4CC2-ACCF87EEFF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6838" y="3522663"/>
              <a:ext cx="923925" cy="1001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49" name="Line 31">
              <a:extLst>
                <a:ext uri="{FF2B5EF4-FFF2-40B4-BE49-F238E27FC236}">
                  <a16:creationId xmlns:a16="http://schemas.microsoft.com/office/drawing/2014/main" id="{1537026C-6172-12F0-8D59-7B27CE6315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9813" y="4052888"/>
              <a:ext cx="1087437" cy="4714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0" name="Line 33">
              <a:extLst>
                <a:ext uri="{FF2B5EF4-FFF2-40B4-BE49-F238E27FC236}">
                  <a16:creationId xmlns:a16="http://schemas.microsoft.com/office/drawing/2014/main" id="{5374BBB7-2B01-3712-5BA4-8B0EE8F840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313" y="5851525"/>
              <a:ext cx="0" cy="125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1" name="Line 34">
              <a:extLst>
                <a:ext uri="{FF2B5EF4-FFF2-40B4-BE49-F238E27FC236}">
                  <a16:creationId xmlns:a16="http://schemas.microsoft.com/office/drawing/2014/main" id="{48D49EE5-9241-066D-5A5B-A5956F968F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4213" y="5986463"/>
              <a:ext cx="1435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2" name="Line 35">
              <a:extLst>
                <a:ext uri="{FF2B5EF4-FFF2-40B4-BE49-F238E27FC236}">
                  <a16:creationId xmlns:a16="http://schemas.microsoft.com/office/drawing/2014/main" id="{0C1BB828-660E-3452-5999-C73EFE2C07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4213" y="5872163"/>
              <a:ext cx="0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3" name="Text Box 32">
              <a:extLst>
                <a:ext uri="{FF2B5EF4-FFF2-40B4-BE49-F238E27FC236}">
                  <a16:creationId xmlns:a16="http://schemas.microsoft.com/office/drawing/2014/main" id="{28DA7292-4726-A0B5-D8F7-C6643D059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" y="2003425"/>
              <a:ext cx="2354342" cy="549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Move the last element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to the root</a:t>
              </a:r>
            </a:p>
          </p:txBody>
        </p:sp>
      </p:grpSp>
      <p:pic>
        <p:nvPicPr>
          <p:cNvPr id="154" name="Picture 153">
            <a:extLst>
              <a:ext uri="{FF2B5EF4-FFF2-40B4-BE49-F238E27FC236}">
                <a16:creationId xmlns:a16="http://schemas.microsoft.com/office/drawing/2014/main" id="{E31B9610-7706-B60D-1CAD-ABCAAE2C0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55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665742C-445A-4EBA-A009-C81D11B09956}"/>
              </a:ext>
            </a:extLst>
          </p:cNvPr>
          <p:cNvGrpSpPr/>
          <p:nvPr/>
        </p:nvGrpSpPr>
        <p:grpSpPr>
          <a:xfrm>
            <a:off x="2903166" y="1620227"/>
            <a:ext cx="6274785" cy="5533514"/>
            <a:chOff x="2209800" y="1600200"/>
            <a:chExt cx="4768850" cy="4283075"/>
          </a:xfrm>
        </p:grpSpPr>
        <p:sp>
          <p:nvSpPr>
            <p:cNvPr id="42" name="Oval 4">
              <a:extLst>
                <a:ext uri="{FF2B5EF4-FFF2-40B4-BE49-F238E27FC236}">
                  <a16:creationId xmlns:a16="http://schemas.microsoft.com/office/drawing/2014/main" id="{F0D953BF-22D9-5040-F24A-2A22203B4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3" name="Oval 5">
              <a:extLst>
                <a:ext uri="{FF2B5EF4-FFF2-40B4-BE49-F238E27FC236}">
                  <a16:creationId xmlns:a16="http://schemas.microsoft.com/office/drawing/2014/main" id="{A4CC82E9-F884-2F62-75F8-34DF50040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4" name="Text Box 6">
              <a:extLst>
                <a:ext uri="{FF2B5EF4-FFF2-40B4-BE49-F238E27FC236}">
                  <a16:creationId xmlns:a16="http://schemas.microsoft.com/office/drawing/2014/main" id="{024631F0-5FC3-2844-9512-5DF3AFD95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45" name="Oval 7">
              <a:extLst>
                <a:ext uri="{FF2B5EF4-FFF2-40B4-BE49-F238E27FC236}">
                  <a16:creationId xmlns:a16="http://schemas.microsoft.com/office/drawing/2014/main" id="{65C9A5A3-2C26-7A27-6944-5FFD30590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6" name="Text Box 10">
              <a:extLst>
                <a:ext uri="{FF2B5EF4-FFF2-40B4-BE49-F238E27FC236}">
                  <a16:creationId xmlns:a16="http://schemas.microsoft.com/office/drawing/2014/main" id="{058F607C-5B30-D262-4C4D-3E3D4086E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238" y="166528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47" name="Oval 11">
              <a:extLst>
                <a:ext uri="{FF2B5EF4-FFF2-40B4-BE49-F238E27FC236}">
                  <a16:creationId xmlns:a16="http://schemas.microsoft.com/office/drawing/2014/main" id="{1BF2B339-20CF-458D-975F-949E3A417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8" name="Text Box 12">
              <a:extLst>
                <a:ext uri="{FF2B5EF4-FFF2-40B4-BE49-F238E27FC236}">
                  <a16:creationId xmlns:a16="http://schemas.microsoft.com/office/drawing/2014/main" id="{F01B9B5C-2B53-0AB5-6CB6-5F3CF1D5C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49" name="Text Box 13">
              <a:extLst>
                <a:ext uri="{FF2B5EF4-FFF2-40B4-BE49-F238E27FC236}">
                  <a16:creationId xmlns:a16="http://schemas.microsoft.com/office/drawing/2014/main" id="{E5785536-5B01-29C8-8A37-BEE650DC8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0" name="Line 14">
              <a:extLst>
                <a:ext uri="{FF2B5EF4-FFF2-40B4-BE49-F238E27FC236}">
                  <a16:creationId xmlns:a16="http://schemas.microsoft.com/office/drawing/2014/main" id="{16D625DC-CE5D-C62E-FCEF-2FB567EC3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1" name="Line 15">
              <a:extLst>
                <a:ext uri="{FF2B5EF4-FFF2-40B4-BE49-F238E27FC236}">
                  <a16:creationId xmlns:a16="http://schemas.microsoft.com/office/drawing/2014/main" id="{727B0D14-8A30-D9A1-0258-934F72190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2" name="Line 17">
              <a:extLst>
                <a:ext uri="{FF2B5EF4-FFF2-40B4-BE49-F238E27FC236}">
                  <a16:creationId xmlns:a16="http://schemas.microsoft.com/office/drawing/2014/main" id="{04BBDF6D-0439-8CD5-A79A-4721E306C9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3" name="Text Box 18">
              <a:extLst>
                <a:ext uri="{FF2B5EF4-FFF2-40B4-BE49-F238E27FC236}">
                  <a16:creationId xmlns:a16="http://schemas.microsoft.com/office/drawing/2014/main" id="{90724A4C-1220-AF70-934E-979628863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54" name="Text Box 19">
              <a:extLst>
                <a:ext uri="{FF2B5EF4-FFF2-40B4-BE49-F238E27FC236}">
                  <a16:creationId xmlns:a16="http://schemas.microsoft.com/office/drawing/2014/main" id="{1740C50B-8756-841F-5868-39B92E5F5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55" name="Text Box 20">
              <a:extLst>
                <a:ext uri="{FF2B5EF4-FFF2-40B4-BE49-F238E27FC236}">
                  <a16:creationId xmlns:a16="http://schemas.microsoft.com/office/drawing/2014/main" id="{DF025313-D19D-CF3D-604D-E98F71FF6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56" name="Text Box 21">
              <a:extLst>
                <a:ext uri="{FF2B5EF4-FFF2-40B4-BE49-F238E27FC236}">
                  <a16:creationId xmlns:a16="http://schemas.microsoft.com/office/drawing/2014/main" id="{D96221F7-FF53-BFCD-D385-29B87D0AA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57" name="Text Box 22">
              <a:extLst>
                <a:ext uri="{FF2B5EF4-FFF2-40B4-BE49-F238E27FC236}">
                  <a16:creationId xmlns:a16="http://schemas.microsoft.com/office/drawing/2014/main" id="{26480B71-2EA0-E3FC-26CF-446DA8495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2613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58" name="Text Box 23">
              <a:extLst>
                <a:ext uri="{FF2B5EF4-FFF2-40B4-BE49-F238E27FC236}">
                  <a16:creationId xmlns:a16="http://schemas.microsoft.com/office/drawing/2014/main" id="{CC8FB542-7C76-C91D-F3F8-294EB7CFA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9" name="Text Box 24">
              <a:extLst>
                <a:ext uri="{FF2B5EF4-FFF2-40B4-BE49-F238E27FC236}">
                  <a16:creationId xmlns:a16="http://schemas.microsoft.com/office/drawing/2014/main" id="{071AE923-E8E4-00DD-6504-E4D7A6B94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46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60" name="Text Box 25">
              <a:extLst>
                <a:ext uri="{FF2B5EF4-FFF2-40B4-BE49-F238E27FC236}">
                  <a16:creationId xmlns:a16="http://schemas.microsoft.com/office/drawing/2014/main" id="{2BCA8DCC-BBC9-EAA6-249E-CD4BCF375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  <p:pic>
        <p:nvPicPr>
          <p:cNvPr id="62" name="Picture 61">
            <a:extLst>
              <a:ext uri="{FF2B5EF4-FFF2-40B4-BE49-F238E27FC236}">
                <a16:creationId xmlns:a16="http://schemas.microsoft.com/office/drawing/2014/main" id="{409162A0-B8B6-0BDF-6FCE-752AE1E14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75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D2395D7-A49B-5882-C9AE-672D2B85F2FD}"/>
              </a:ext>
            </a:extLst>
          </p:cNvPr>
          <p:cNvGrpSpPr/>
          <p:nvPr/>
        </p:nvGrpSpPr>
        <p:grpSpPr>
          <a:xfrm>
            <a:off x="1148160" y="1620227"/>
            <a:ext cx="8029791" cy="5531463"/>
            <a:chOff x="850900" y="1600200"/>
            <a:chExt cx="6127750" cy="4283075"/>
          </a:xfrm>
        </p:grpSpPr>
        <p:sp>
          <p:nvSpPr>
            <p:cNvPr id="29" name="Oval 4">
              <a:extLst>
                <a:ext uri="{FF2B5EF4-FFF2-40B4-BE49-F238E27FC236}">
                  <a16:creationId xmlns:a16="http://schemas.microsoft.com/office/drawing/2014/main" id="{BCB78E71-46B0-C1D8-A266-B55E292C8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0" name="Oval 5">
              <a:extLst>
                <a:ext uri="{FF2B5EF4-FFF2-40B4-BE49-F238E27FC236}">
                  <a16:creationId xmlns:a16="http://schemas.microsoft.com/office/drawing/2014/main" id="{1DE76C7B-4EE2-4BAE-61E5-39828714F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1" name="Text Box 6">
              <a:extLst>
                <a:ext uri="{FF2B5EF4-FFF2-40B4-BE49-F238E27FC236}">
                  <a16:creationId xmlns:a16="http://schemas.microsoft.com/office/drawing/2014/main" id="{38F74F4B-8925-F2C9-07CB-2E807CC503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32" name="Oval 7">
              <a:extLst>
                <a:ext uri="{FF2B5EF4-FFF2-40B4-BE49-F238E27FC236}">
                  <a16:creationId xmlns:a16="http://schemas.microsoft.com/office/drawing/2014/main" id="{4951899A-AC9A-EFE9-203E-C920BD278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3" name="Text Box 8">
              <a:extLst>
                <a:ext uri="{FF2B5EF4-FFF2-40B4-BE49-F238E27FC236}">
                  <a16:creationId xmlns:a16="http://schemas.microsoft.com/office/drawing/2014/main" id="{90807E95-659F-C873-9E80-16B41B6880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238" y="166528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34" name="Oval 9">
              <a:extLst>
                <a:ext uri="{FF2B5EF4-FFF2-40B4-BE49-F238E27FC236}">
                  <a16:creationId xmlns:a16="http://schemas.microsoft.com/office/drawing/2014/main" id="{5DE83907-D0B0-CC92-B85C-3C47C4AEC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5" name="Text Box 10">
              <a:extLst>
                <a:ext uri="{FF2B5EF4-FFF2-40B4-BE49-F238E27FC236}">
                  <a16:creationId xmlns:a16="http://schemas.microsoft.com/office/drawing/2014/main" id="{A1FDBA50-24C2-F592-84AE-D92486F36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6" name="Text Box 11">
              <a:extLst>
                <a:ext uri="{FF2B5EF4-FFF2-40B4-BE49-F238E27FC236}">
                  <a16:creationId xmlns:a16="http://schemas.microsoft.com/office/drawing/2014/main" id="{C8AE91F8-9233-B778-D0DC-080DABF86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37" name="Line 12">
              <a:extLst>
                <a:ext uri="{FF2B5EF4-FFF2-40B4-BE49-F238E27FC236}">
                  <a16:creationId xmlns:a16="http://schemas.microsoft.com/office/drawing/2014/main" id="{3B162FAE-DF96-7B1E-43A1-42AFEAB1D6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8" name="Line 13">
              <a:extLst>
                <a:ext uri="{FF2B5EF4-FFF2-40B4-BE49-F238E27FC236}">
                  <a16:creationId xmlns:a16="http://schemas.microsoft.com/office/drawing/2014/main" id="{528BC630-0F6B-EFD8-7012-57ED08D996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9" name="Line 14">
              <a:extLst>
                <a:ext uri="{FF2B5EF4-FFF2-40B4-BE49-F238E27FC236}">
                  <a16:creationId xmlns:a16="http://schemas.microsoft.com/office/drawing/2014/main" id="{F9CCC364-898F-5F10-1BDB-1FFA0999C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0" name="Text Box 15">
              <a:extLst>
                <a:ext uri="{FF2B5EF4-FFF2-40B4-BE49-F238E27FC236}">
                  <a16:creationId xmlns:a16="http://schemas.microsoft.com/office/drawing/2014/main" id="{1E320C58-E89B-A949-7F54-C483BA751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41" name="Text Box 16">
              <a:extLst>
                <a:ext uri="{FF2B5EF4-FFF2-40B4-BE49-F238E27FC236}">
                  <a16:creationId xmlns:a16="http://schemas.microsoft.com/office/drawing/2014/main" id="{E7C9A0E0-F538-50F4-B314-8648F8E0F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495925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62" name="Text Box 17">
              <a:extLst>
                <a:ext uri="{FF2B5EF4-FFF2-40B4-BE49-F238E27FC236}">
                  <a16:creationId xmlns:a16="http://schemas.microsoft.com/office/drawing/2014/main" id="{BC002254-2826-4C28-C59E-E1B2A1A79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63" name="Text Box 18">
              <a:extLst>
                <a:ext uri="{FF2B5EF4-FFF2-40B4-BE49-F238E27FC236}">
                  <a16:creationId xmlns:a16="http://schemas.microsoft.com/office/drawing/2014/main" id="{ED18E3B1-2C72-C162-9869-474CD5358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64" name="Text Box 19">
              <a:extLst>
                <a:ext uri="{FF2B5EF4-FFF2-40B4-BE49-F238E27FC236}">
                  <a16:creationId xmlns:a16="http://schemas.microsoft.com/office/drawing/2014/main" id="{9F0ED28C-8E56-A09F-FA4C-2C60C0BBD1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2613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65" name="Text Box 20">
              <a:extLst>
                <a:ext uri="{FF2B5EF4-FFF2-40B4-BE49-F238E27FC236}">
                  <a16:creationId xmlns:a16="http://schemas.microsoft.com/office/drawing/2014/main" id="{D65D9A77-5BD4-019D-A88D-1154AD973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66" name="Text Box 21">
              <a:extLst>
                <a:ext uri="{FF2B5EF4-FFF2-40B4-BE49-F238E27FC236}">
                  <a16:creationId xmlns:a16="http://schemas.microsoft.com/office/drawing/2014/main" id="{2C48F4A7-3733-146D-749C-3FEA5CFDC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38512" cy="310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67" name="Text Box 22">
              <a:extLst>
                <a:ext uri="{FF2B5EF4-FFF2-40B4-BE49-F238E27FC236}">
                  <a16:creationId xmlns:a16="http://schemas.microsoft.com/office/drawing/2014/main" id="{8A38342E-10BC-4A26-BDA8-75F9B67DC8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68" name="Text Box 23">
              <a:extLst>
                <a:ext uri="{FF2B5EF4-FFF2-40B4-BE49-F238E27FC236}">
                  <a16:creationId xmlns:a16="http://schemas.microsoft.com/office/drawing/2014/main" id="{FF45F23B-D423-A8CA-5429-A152B77036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900" y="2166938"/>
              <a:ext cx="1282258" cy="310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HEAPIFY()</a:t>
              </a:r>
            </a:p>
          </p:txBody>
        </p:sp>
        <p:sp>
          <p:nvSpPr>
            <p:cNvPr id="69" name="Line 24">
              <a:extLst>
                <a:ext uri="{FF2B5EF4-FFF2-40B4-BE49-F238E27FC236}">
                  <a16:creationId xmlns:a16="http://schemas.microsoft.com/office/drawing/2014/main" id="{769B9DCD-447E-929B-CF19-62066215C9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8488" y="2089150"/>
              <a:ext cx="9525" cy="433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0" name="Line 25">
              <a:extLst>
                <a:ext uri="{FF2B5EF4-FFF2-40B4-BE49-F238E27FC236}">
                  <a16:creationId xmlns:a16="http://schemas.microsoft.com/office/drawing/2014/main" id="{88B1704C-CD9B-811B-6960-6C71B5AFE9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8488" y="1885950"/>
              <a:ext cx="509587" cy="193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1" name="Text Box 26">
              <a:extLst>
                <a:ext uri="{FF2B5EF4-FFF2-40B4-BE49-F238E27FC236}">
                  <a16:creationId xmlns:a16="http://schemas.microsoft.com/office/drawing/2014/main" id="{D32799D9-AD1A-0257-671E-0F8BECB45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2363" y="1771650"/>
              <a:ext cx="664494" cy="310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swap</a:t>
              </a:r>
            </a:p>
          </p:txBody>
        </p:sp>
      </p:grpSp>
      <p:pic>
        <p:nvPicPr>
          <p:cNvPr id="72" name="Picture 71">
            <a:extLst>
              <a:ext uri="{FF2B5EF4-FFF2-40B4-BE49-F238E27FC236}">
                <a16:creationId xmlns:a16="http://schemas.microsoft.com/office/drawing/2014/main" id="{DA864426-F343-9BF1-0E8C-DC70EAF16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00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692C22F-1F7D-C99A-7866-FAE3F30A71BC}"/>
              </a:ext>
            </a:extLst>
          </p:cNvPr>
          <p:cNvGrpSpPr/>
          <p:nvPr/>
        </p:nvGrpSpPr>
        <p:grpSpPr>
          <a:xfrm>
            <a:off x="2928860" y="1620227"/>
            <a:ext cx="6249091" cy="5529413"/>
            <a:chOff x="2209800" y="1600200"/>
            <a:chExt cx="4768850" cy="4283075"/>
          </a:xfrm>
        </p:grpSpPr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9836F8E1-E797-A59F-810C-F5A3942EE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393B8C47-3B43-6A42-CCA6-8D0F779FB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7" name="Text Box 6">
              <a:extLst>
                <a:ext uri="{FF2B5EF4-FFF2-40B4-BE49-F238E27FC236}">
                  <a16:creationId xmlns:a16="http://schemas.microsoft.com/office/drawing/2014/main" id="{4EA07F78-69BA-C7EA-E7CF-822E6FCB3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0788" y="1685925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42" name="Oval 7">
              <a:extLst>
                <a:ext uri="{FF2B5EF4-FFF2-40B4-BE49-F238E27FC236}">
                  <a16:creationId xmlns:a16="http://schemas.microsoft.com/office/drawing/2014/main" id="{ADB27CC7-5175-D3E2-0A7B-26F6AA25B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3" name="Text Box 8">
              <a:extLst>
                <a:ext uri="{FF2B5EF4-FFF2-40B4-BE49-F238E27FC236}">
                  <a16:creationId xmlns:a16="http://schemas.microsoft.com/office/drawing/2014/main" id="{04D09710-5972-9C01-5797-6D06711D6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44" name="Oval 9">
              <a:extLst>
                <a:ext uri="{FF2B5EF4-FFF2-40B4-BE49-F238E27FC236}">
                  <a16:creationId xmlns:a16="http://schemas.microsoft.com/office/drawing/2014/main" id="{38E5465F-5B04-FFA7-3DB6-25B9D27B3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5" name="Text Box 10">
              <a:extLst>
                <a:ext uri="{FF2B5EF4-FFF2-40B4-BE49-F238E27FC236}">
                  <a16:creationId xmlns:a16="http://schemas.microsoft.com/office/drawing/2014/main" id="{AAC97539-FBEB-A830-7B24-222340987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46" name="Text Box 11">
              <a:extLst>
                <a:ext uri="{FF2B5EF4-FFF2-40B4-BE49-F238E27FC236}">
                  <a16:creationId xmlns:a16="http://schemas.microsoft.com/office/drawing/2014/main" id="{9A5A0FB1-E738-3AB9-D5B1-75ED151693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47" name="Line 12">
              <a:extLst>
                <a:ext uri="{FF2B5EF4-FFF2-40B4-BE49-F238E27FC236}">
                  <a16:creationId xmlns:a16="http://schemas.microsoft.com/office/drawing/2014/main" id="{D5E7A757-2ADF-A746-A6F4-BE6D798AF6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8" name="Line 13">
              <a:extLst>
                <a:ext uri="{FF2B5EF4-FFF2-40B4-BE49-F238E27FC236}">
                  <a16:creationId xmlns:a16="http://schemas.microsoft.com/office/drawing/2014/main" id="{1363178C-7965-4180-BA40-B9F4175C39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9" name="Line 14">
              <a:extLst>
                <a:ext uri="{FF2B5EF4-FFF2-40B4-BE49-F238E27FC236}">
                  <a16:creationId xmlns:a16="http://schemas.microsoft.com/office/drawing/2014/main" id="{6E0275A0-FD51-F2D7-E3E1-E9C005A6B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0" name="Text Box 15">
              <a:extLst>
                <a:ext uri="{FF2B5EF4-FFF2-40B4-BE49-F238E27FC236}">
                  <a16:creationId xmlns:a16="http://schemas.microsoft.com/office/drawing/2014/main" id="{31EDFD46-B204-0CA8-82B1-BE7142634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51" name="Text Box 16">
              <a:extLst>
                <a:ext uri="{FF2B5EF4-FFF2-40B4-BE49-F238E27FC236}">
                  <a16:creationId xmlns:a16="http://schemas.microsoft.com/office/drawing/2014/main" id="{C08F8031-2580-F09D-DEC6-8CE31B031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0388" y="5486400"/>
              <a:ext cx="441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52" name="Text Box 17">
              <a:extLst>
                <a:ext uri="{FF2B5EF4-FFF2-40B4-BE49-F238E27FC236}">
                  <a16:creationId xmlns:a16="http://schemas.microsoft.com/office/drawing/2014/main" id="{B1F77312-D870-3F67-35DA-70DE59D93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53" name="Text Box 18">
              <a:extLst>
                <a:ext uri="{FF2B5EF4-FFF2-40B4-BE49-F238E27FC236}">
                  <a16:creationId xmlns:a16="http://schemas.microsoft.com/office/drawing/2014/main" id="{85C221B3-DDCD-70F1-FDD7-E0BFF0E6DE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54" name="Text Box 19">
              <a:extLst>
                <a:ext uri="{FF2B5EF4-FFF2-40B4-BE49-F238E27FC236}">
                  <a16:creationId xmlns:a16="http://schemas.microsoft.com/office/drawing/2014/main" id="{7E78A452-81FA-C8FA-5C3E-88FC5F9492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55" name="Text Box 20">
              <a:extLst>
                <a:ext uri="{FF2B5EF4-FFF2-40B4-BE49-F238E27FC236}">
                  <a16:creationId xmlns:a16="http://schemas.microsoft.com/office/drawing/2014/main" id="{2B1AA07E-6018-5F75-6135-EF8FAE875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864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6" name="Text Box 21">
              <a:extLst>
                <a:ext uri="{FF2B5EF4-FFF2-40B4-BE49-F238E27FC236}">
                  <a16:creationId xmlns:a16="http://schemas.microsoft.com/office/drawing/2014/main" id="{6BE6C97A-98B4-F2BF-1CB4-286787030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38512" cy="310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57" name="Text Box 22">
              <a:extLst>
                <a:ext uri="{FF2B5EF4-FFF2-40B4-BE49-F238E27FC236}">
                  <a16:creationId xmlns:a16="http://schemas.microsoft.com/office/drawing/2014/main" id="{2D1884F4-2E8F-12EB-6A33-78402730F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874901" cy="310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5BDF9196-8F91-54D0-113A-8A8BF1DCF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64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A3502B-A32B-5547-7B34-2DD8EDB75163}"/>
              </a:ext>
            </a:extLst>
          </p:cNvPr>
          <p:cNvGrpSpPr/>
          <p:nvPr/>
        </p:nvGrpSpPr>
        <p:grpSpPr>
          <a:xfrm>
            <a:off x="1220168" y="1492394"/>
            <a:ext cx="8352928" cy="5994206"/>
            <a:chOff x="822325" y="1425575"/>
            <a:chExt cx="6553200" cy="4570413"/>
          </a:xfrm>
        </p:grpSpPr>
        <p:sp>
          <p:nvSpPr>
            <p:cNvPr id="37" name="Oval 4">
              <a:extLst>
                <a:ext uri="{FF2B5EF4-FFF2-40B4-BE49-F238E27FC236}">
                  <a16:creationId xmlns:a16="http://schemas.microsoft.com/office/drawing/2014/main" id="{ACE78037-60F1-2FE1-1CF1-904292FB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8" name="Oval 5">
              <a:extLst>
                <a:ext uri="{FF2B5EF4-FFF2-40B4-BE49-F238E27FC236}">
                  <a16:creationId xmlns:a16="http://schemas.microsoft.com/office/drawing/2014/main" id="{EFC1D823-54A9-C6E6-5DD0-79286CCA8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9" name="Text Box 6">
              <a:extLst>
                <a:ext uri="{FF2B5EF4-FFF2-40B4-BE49-F238E27FC236}">
                  <a16:creationId xmlns:a16="http://schemas.microsoft.com/office/drawing/2014/main" id="{F26A245C-9712-7852-D9B5-07FA8CC9F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7375" y="1676400"/>
              <a:ext cx="438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40" name="Oval 7">
              <a:extLst>
                <a:ext uri="{FF2B5EF4-FFF2-40B4-BE49-F238E27FC236}">
                  <a16:creationId xmlns:a16="http://schemas.microsoft.com/office/drawing/2014/main" id="{4FDEA8F0-F174-E42F-9095-004F44E81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41" name="Text Box 8">
              <a:extLst>
                <a:ext uri="{FF2B5EF4-FFF2-40B4-BE49-F238E27FC236}">
                  <a16:creationId xmlns:a16="http://schemas.microsoft.com/office/drawing/2014/main" id="{0A672DF5-B64F-F84C-03B4-D2F348E8D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58" name="Oval 9">
              <a:extLst>
                <a:ext uri="{FF2B5EF4-FFF2-40B4-BE49-F238E27FC236}">
                  <a16:creationId xmlns:a16="http://schemas.microsoft.com/office/drawing/2014/main" id="{473A8132-88FF-2227-D2F6-73AE8C3CE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35814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59" name="Text Box 10">
              <a:extLst>
                <a:ext uri="{FF2B5EF4-FFF2-40B4-BE49-F238E27FC236}">
                  <a16:creationId xmlns:a16="http://schemas.microsoft.com/office/drawing/2014/main" id="{44982761-E983-CF84-2EE6-7F1922380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60" name="Text Box 11">
              <a:extLst>
                <a:ext uri="{FF2B5EF4-FFF2-40B4-BE49-F238E27FC236}">
                  <a16:creationId xmlns:a16="http://schemas.microsoft.com/office/drawing/2014/main" id="{CE9C42D2-C830-9008-45FD-62491DF35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61" name="Line 12">
              <a:extLst>
                <a:ext uri="{FF2B5EF4-FFF2-40B4-BE49-F238E27FC236}">
                  <a16:creationId xmlns:a16="http://schemas.microsoft.com/office/drawing/2014/main" id="{4CEB2F0B-555B-DF56-84C8-F0C6426A0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62" name="Line 13">
              <a:extLst>
                <a:ext uri="{FF2B5EF4-FFF2-40B4-BE49-F238E27FC236}">
                  <a16:creationId xmlns:a16="http://schemas.microsoft.com/office/drawing/2014/main" id="{3EEDBA1E-61FB-48A2-DEBA-ADA25BB7E3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30480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63" name="Line 14">
              <a:extLst>
                <a:ext uri="{FF2B5EF4-FFF2-40B4-BE49-F238E27FC236}">
                  <a16:creationId xmlns:a16="http://schemas.microsoft.com/office/drawing/2014/main" id="{F73A9752-4A78-40F2-E1B6-DF746CCD4C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64" name="Text Box 15">
              <a:extLst>
                <a:ext uri="{FF2B5EF4-FFF2-40B4-BE49-F238E27FC236}">
                  <a16:creationId xmlns:a16="http://schemas.microsoft.com/office/drawing/2014/main" id="{68169DA6-A402-EE2E-7BA7-866FF39A1D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65" name="Text Box 16">
              <a:extLst>
                <a:ext uri="{FF2B5EF4-FFF2-40B4-BE49-F238E27FC236}">
                  <a16:creationId xmlns:a16="http://schemas.microsoft.com/office/drawing/2014/main" id="{CED4D4EE-25D0-CC93-2538-F7F0F5A4A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66" name="Text Box 17">
              <a:extLst>
                <a:ext uri="{FF2B5EF4-FFF2-40B4-BE49-F238E27FC236}">
                  <a16:creationId xmlns:a16="http://schemas.microsoft.com/office/drawing/2014/main" id="{49580FE1-3AD9-F1C1-94B5-D1D469425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67" name="Text Box 18">
              <a:extLst>
                <a:ext uri="{FF2B5EF4-FFF2-40B4-BE49-F238E27FC236}">
                  <a16:creationId xmlns:a16="http://schemas.microsoft.com/office/drawing/2014/main" id="{62762D60-886E-0F36-800C-F74E12AEF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58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68" name="Text Box 19">
              <a:extLst>
                <a:ext uri="{FF2B5EF4-FFF2-40B4-BE49-F238E27FC236}">
                  <a16:creationId xmlns:a16="http://schemas.microsoft.com/office/drawing/2014/main" id="{6ED8F627-0F50-F9D1-F8D6-CFD2CD340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69" name="Text Box 20">
              <a:extLst>
                <a:ext uri="{FF2B5EF4-FFF2-40B4-BE49-F238E27FC236}">
                  <a16:creationId xmlns:a16="http://schemas.microsoft.com/office/drawing/2014/main" id="{0373C5F8-CBF3-7DB8-E903-FECC9389E7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864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70" name="Text Box 21">
              <a:extLst>
                <a:ext uri="{FF2B5EF4-FFF2-40B4-BE49-F238E27FC236}">
                  <a16:creationId xmlns:a16="http://schemas.microsoft.com/office/drawing/2014/main" id="{911D751B-BBA0-5187-D279-201009495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64845" cy="305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71" name="Text Box 22">
              <a:extLst>
                <a:ext uri="{FF2B5EF4-FFF2-40B4-BE49-F238E27FC236}">
                  <a16:creationId xmlns:a16="http://schemas.microsoft.com/office/drawing/2014/main" id="{B1AB011E-6829-0EEE-1321-CFEAA59C5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72" name="Line 23">
              <a:extLst>
                <a:ext uri="{FF2B5EF4-FFF2-40B4-BE49-F238E27FC236}">
                  <a16:creationId xmlns:a16="http://schemas.microsoft.com/office/drawing/2014/main" id="{119BF2A7-3D72-5795-2ECD-56E7EC21D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3" name="Text Box 24">
              <a:extLst>
                <a:ext uri="{FF2B5EF4-FFF2-40B4-BE49-F238E27FC236}">
                  <a16:creationId xmlns:a16="http://schemas.microsoft.com/office/drawing/2014/main" id="{464F7C47-6DB8-3E1B-1A4C-64D1F8964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88" y="1425575"/>
              <a:ext cx="1880392" cy="305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  <p:sp>
          <p:nvSpPr>
            <p:cNvPr id="74" name="Line 25">
              <a:extLst>
                <a:ext uri="{FF2B5EF4-FFF2-40B4-BE49-F238E27FC236}">
                  <a16:creationId xmlns:a16="http://schemas.microsoft.com/office/drawing/2014/main" id="{DD7AC000-6AF8-D689-00D0-7A6A5AF044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388" y="5861050"/>
              <a:ext cx="9525" cy="125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5" name="Line 26">
              <a:extLst>
                <a:ext uri="{FF2B5EF4-FFF2-40B4-BE49-F238E27FC236}">
                  <a16:creationId xmlns:a16="http://schemas.microsoft.com/office/drawing/2014/main" id="{431A16B0-1326-3B30-42DC-8F2C7A00F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7250" y="5986463"/>
              <a:ext cx="982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6" name="Line 27">
              <a:extLst>
                <a:ext uri="{FF2B5EF4-FFF2-40B4-BE49-F238E27FC236}">
                  <a16:creationId xmlns:a16="http://schemas.microsoft.com/office/drawing/2014/main" id="{3529B3A8-E43B-5F9A-3F97-BA1BB61BB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6775" y="5861050"/>
              <a:ext cx="0" cy="134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7" name="Line 29">
              <a:extLst>
                <a:ext uri="{FF2B5EF4-FFF2-40B4-BE49-F238E27FC236}">
                  <a16:creationId xmlns:a16="http://schemas.microsoft.com/office/drawing/2014/main" id="{7B2A6E4A-90DC-79F7-23A8-8563BABCB6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1425" y="1916113"/>
              <a:ext cx="20638" cy="1616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8" name="Line 30">
              <a:extLst>
                <a:ext uri="{FF2B5EF4-FFF2-40B4-BE49-F238E27FC236}">
                  <a16:creationId xmlns:a16="http://schemas.microsoft.com/office/drawing/2014/main" id="{ECBAE69D-30FC-9957-FF73-6E2FD54894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2063" y="1866900"/>
              <a:ext cx="1116012" cy="39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9" name="Text Box 31">
              <a:extLst>
                <a:ext uri="{FF2B5EF4-FFF2-40B4-BE49-F238E27FC236}">
                  <a16:creationId xmlns:a16="http://schemas.microsoft.com/office/drawing/2014/main" id="{E99A2C96-D492-6077-6FC3-E1451250D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325" y="2022475"/>
              <a:ext cx="1703068" cy="776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Move the last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element to the 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root</a:t>
              </a:r>
            </a:p>
          </p:txBody>
        </p:sp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FE107EFC-F721-483E-E416-B25225721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9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18C6B17-421D-9667-53B2-28941F9B44C0}"/>
              </a:ext>
            </a:extLst>
          </p:cNvPr>
          <p:cNvGrpSpPr/>
          <p:nvPr/>
        </p:nvGrpSpPr>
        <p:grpSpPr>
          <a:xfrm>
            <a:off x="3917403" y="1721419"/>
            <a:ext cx="5157914" cy="5592359"/>
            <a:chOff x="2895600" y="1600200"/>
            <a:chExt cx="4083050" cy="4284663"/>
          </a:xfrm>
        </p:grpSpPr>
        <p:sp>
          <p:nvSpPr>
            <p:cNvPr id="25" name="Oval 5">
              <a:extLst>
                <a:ext uri="{FF2B5EF4-FFF2-40B4-BE49-F238E27FC236}">
                  <a16:creationId xmlns:a16="http://schemas.microsoft.com/office/drawing/2014/main" id="{2BB830C3-1E94-C834-7EE2-5ABC4BB38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6" name="Oval 6">
              <a:extLst>
                <a:ext uri="{FF2B5EF4-FFF2-40B4-BE49-F238E27FC236}">
                  <a16:creationId xmlns:a16="http://schemas.microsoft.com/office/drawing/2014/main" id="{23119550-6153-902F-49FF-FD7581B11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7" name="Oval 8">
              <a:extLst>
                <a:ext uri="{FF2B5EF4-FFF2-40B4-BE49-F238E27FC236}">
                  <a16:creationId xmlns:a16="http://schemas.microsoft.com/office/drawing/2014/main" id="{A7D9B611-C03D-C37E-D150-1EF2608A4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8" name="Text Box 9">
              <a:extLst>
                <a:ext uri="{FF2B5EF4-FFF2-40B4-BE49-F238E27FC236}">
                  <a16:creationId xmlns:a16="http://schemas.microsoft.com/office/drawing/2014/main" id="{F40F6295-ACF7-8E45-131F-CEDFAFDA0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29" name="Text Box 11">
              <a:extLst>
                <a:ext uri="{FF2B5EF4-FFF2-40B4-BE49-F238E27FC236}">
                  <a16:creationId xmlns:a16="http://schemas.microsoft.com/office/drawing/2014/main" id="{13657596-0990-50D7-7882-764631941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7300" y="16843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0" name="Text Box 12">
              <a:extLst>
                <a:ext uri="{FF2B5EF4-FFF2-40B4-BE49-F238E27FC236}">
                  <a16:creationId xmlns:a16="http://schemas.microsoft.com/office/drawing/2014/main" id="{23E3E6E7-DB62-F11E-60DE-5D12332856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3438" y="25987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2D5E55B0-ABE5-7FEC-FED3-595EEB541E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" name="Line 15">
              <a:extLst>
                <a:ext uri="{FF2B5EF4-FFF2-40B4-BE49-F238E27FC236}">
                  <a16:creationId xmlns:a16="http://schemas.microsoft.com/office/drawing/2014/main" id="{8A45473D-7DE9-F0EA-5E28-910824440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3" name="Text Box 16">
              <a:extLst>
                <a:ext uri="{FF2B5EF4-FFF2-40B4-BE49-F238E27FC236}">
                  <a16:creationId xmlns:a16="http://schemas.microsoft.com/office/drawing/2014/main" id="{8E7657F3-A4B9-6CD8-C425-BBF5A9814F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34" name="Text Box 17">
              <a:extLst>
                <a:ext uri="{FF2B5EF4-FFF2-40B4-BE49-F238E27FC236}">
                  <a16:creationId xmlns:a16="http://schemas.microsoft.com/office/drawing/2014/main" id="{AE8D69C7-4FB7-F157-31F7-AF34A5D526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35" name="Text Box 18">
              <a:extLst>
                <a:ext uri="{FF2B5EF4-FFF2-40B4-BE49-F238E27FC236}">
                  <a16:creationId xmlns:a16="http://schemas.microsoft.com/office/drawing/2014/main" id="{C36FEFF2-92CF-BECB-22EA-CFBF5DD803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42" name="Text Box 19">
              <a:extLst>
                <a:ext uri="{FF2B5EF4-FFF2-40B4-BE49-F238E27FC236}">
                  <a16:creationId xmlns:a16="http://schemas.microsoft.com/office/drawing/2014/main" id="{A16EDEFD-A226-B721-042D-0108A0DB16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1513" y="548005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43" name="Text Box 20">
              <a:extLst>
                <a:ext uri="{FF2B5EF4-FFF2-40B4-BE49-F238E27FC236}">
                  <a16:creationId xmlns:a16="http://schemas.microsoft.com/office/drawing/2014/main" id="{108E27C2-376A-6C55-785B-DE80E18C9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44" name="Text Box 21">
              <a:extLst>
                <a:ext uri="{FF2B5EF4-FFF2-40B4-BE49-F238E27FC236}">
                  <a16:creationId xmlns:a16="http://schemas.microsoft.com/office/drawing/2014/main" id="{77E22D58-711A-909A-5F92-084162902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263" y="54864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45" name="Text Box 22">
              <a:extLst>
                <a:ext uri="{FF2B5EF4-FFF2-40B4-BE49-F238E27FC236}">
                  <a16:creationId xmlns:a16="http://schemas.microsoft.com/office/drawing/2014/main" id="{6AB1E85E-3115-06D5-AFC2-FB12CBDB1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73539" cy="307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46" name="Text Box 23">
              <a:extLst>
                <a:ext uri="{FF2B5EF4-FFF2-40B4-BE49-F238E27FC236}">
                  <a16:creationId xmlns:a16="http://schemas.microsoft.com/office/drawing/2014/main" id="{3EEB7160-2A20-F9EF-F270-40FD526F9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47" name="Line 30">
              <a:extLst>
                <a:ext uri="{FF2B5EF4-FFF2-40B4-BE49-F238E27FC236}">
                  <a16:creationId xmlns:a16="http://schemas.microsoft.com/office/drawing/2014/main" id="{1B66B497-567F-0235-9DA5-E2C0D3DE5C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9975" y="2117725"/>
              <a:ext cx="66675" cy="414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8" name="Line 31">
              <a:extLst>
                <a:ext uri="{FF2B5EF4-FFF2-40B4-BE49-F238E27FC236}">
                  <a16:creationId xmlns:a16="http://schemas.microsoft.com/office/drawing/2014/main" id="{16403A79-0310-A316-F832-1E35C972DE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54500" y="1935163"/>
              <a:ext cx="615950" cy="173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9" name="Text Box 32">
              <a:extLst>
                <a:ext uri="{FF2B5EF4-FFF2-40B4-BE49-F238E27FC236}">
                  <a16:creationId xmlns:a16="http://schemas.microsoft.com/office/drawing/2014/main" id="{33069D44-F289-46D6-73EB-50B3CAC6C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2363" y="1809750"/>
              <a:ext cx="689294" cy="307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swap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551452C2-A0D6-329D-4982-37ABAF75D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268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50CC148-C4FC-5EFE-0240-16CD65AE1A7E}"/>
              </a:ext>
            </a:extLst>
          </p:cNvPr>
          <p:cNvGrpSpPr/>
          <p:nvPr/>
        </p:nvGrpSpPr>
        <p:grpSpPr>
          <a:xfrm>
            <a:off x="3917403" y="1721419"/>
            <a:ext cx="5146276" cy="5588215"/>
            <a:chOff x="2895600" y="1600200"/>
            <a:chExt cx="4083050" cy="4284663"/>
          </a:xfrm>
        </p:grpSpPr>
        <p:sp>
          <p:nvSpPr>
            <p:cNvPr id="22" name="Oval 4">
              <a:extLst>
                <a:ext uri="{FF2B5EF4-FFF2-40B4-BE49-F238E27FC236}">
                  <a16:creationId xmlns:a16="http://schemas.microsoft.com/office/drawing/2014/main" id="{79A878A7-F430-2F24-71EB-A31ACAA9E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3" name="Oval 5">
              <a:extLst>
                <a:ext uri="{FF2B5EF4-FFF2-40B4-BE49-F238E27FC236}">
                  <a16:creationId xmlns:a16="http://schemas.microsoft.com/office/drawing/2014/main" id="{5B354A41-2C98-86F9-5402-29C3AE93C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DF89EC76-B937-769E-ED20-FDB9AE19D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id="{9E08B971-CB33-1BCC-3DDB-9CC408871D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38" name="Text Box 8">
              <a:extLst>
                <a:ext uri="{FF2B5EF4-FFF2-40B4-BE49-F238E27FC236}">
                  <a16:creationId xmlns:a16="http://schemas.microsoft.com/office/drawing/2014/main" id="{C2667062-9204-1385-EBC5-C29F7B5C5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913" y="260826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9" name="Text Box 9">
              <a:extLst>
                <a:ext uri="{FF2B5EF4-FFF2-40B4-BE49-F238E27FC236}">
                  <a16:creationId xmlns:a16="http://schemas.microsoft.com/office/drawing/2014/main" id="{60460D98-F4B8-7E37-6321-CD54BD8FDE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5875" y="167481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40" name="Line 10">
              <a:extLst>
                <a:ext uri="{FF2B5EF4-FFF2-40B4-BE49-F238E27FC236}">
                  <a16:creationId xmlns:a16="http://schemas.microsoft.com/office/drawing/2014/main" id="{1DA6F371-EFEA-21DB-354D-6E3A33F5F2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1" name="Line 11">
              <a:extLst>
                <a:ext uri="{FF2B5EF4-FFF2-40B4-BE49-F238E27FC236}">
                  <a16:creationId xmlns:a16="http://schemas.microsoft.com/office/drawing/2014/main" id="{A9DD707D-C189-F349-91E8-A81A5872FF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50" name="Text Box 12">
              <a:extLst>
                <a:ext uri="{FF2B5EF4-FFF2-40B4-BE49-F238E27FC236}">
                  <a16:creationId xmlns:a16="http://schemas.microsoft.com/office/drawing/2014/main" id="{22B59946-5782-F1BB-4A83-CE8A56D55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51" name="Text Box 13">
              <a:extLst>
                <a:ext uri="{FF2B5EF4-FFF2-40B4-BE49-F238E27FC236}">
                  <a16:creationId xmlns:a16="http://schemas.microsoft.com/office/drawing/2014/main" id="{E18E648C-827D-40FF-A9FD-52C3EBBFBD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52" name="Text Box 14">
              <a:extLst>
                <a:ext uri="{FF2B5EF4-FFF2-40B4-BE49-F238E27FC236}">
                  <a16:creationId xmlns:a16="http://schemas.microsoft.com/office/drawing/2014/main" id="{B7881C79-14C0-1A92-A8E7-EF9E71B6C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53" name="Text Box 15">
              <a:extLst>
                <a:ext uri="{FF2B5EF4-FFF2-40B4-BE49-F238E27FC236}">
                  <a16:creationId xmlns:a16="http://schemas.microsoft.com/office/drawing/2014/main" id="{F0B8AA45-A891-4850-F168-0D2D95B09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6038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54" name="Text Box 16">
              <a:extLst>
                <a:ext uri="{FF2B5EF4-FFF2-40B4-BE49-F238E27FC236}">
                  <a16:creationId xmlns:a16="http://schemas.microsoft.com/office/drawing/2014/main" id="{7FE91E64-7DF8-26A9-F4ED-921770F5B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55" name="Text Box 17">
              <a:extLst>
                <a:ext uri="{FF2B5EF4-FFF2-40B4-BE49-F238E27FC236}">
                  <a16:creationId xmlns:a16="http://schemas.microsoft.com/office/drawing/2014/main" id="{F8D87ADE-F85B-52C5-1964-90781BB981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2625" y="549592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56" name="Text Box 18">
              <a:extLst>
                <a:ext uri="{FF2B5EF4-FFF2-40B4-BE49-F238E27FC236}">
                  <a16:creationId xmlns:a16="http://schemas.microsoft.com/office/drawing/2014/main" id="{683711BB-9A87-63BF-AFA6-9E3573F2B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75741" cy="307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57" name="Text Box 19">
              <a:extLst>
                <a:ext uri="{FF2B5EF4-FFF2-40B4-BE49-F238E27FC236}">
                  <a16:creationId xmlns:a16="http://schemas.microsoft.com/office/drawing/2014/main" id="{163FFCD1-3FB1-3445-CE05-1A008874E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F1AE10DF-4890-2DF5-A1C3-7650701E3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23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F6F0605-3F11-315F-D353-8B12E02CEF26}"/>
              </a:ext>
            </a:extLst>
          </p:cNvPr>
          <p:cNvGrpSpPr/>
          <p:nvPr/>
        </p:nvGrpSpPr>
        <p:grpSpPr>
          <a:xfrm>
            <a:off x="3917403" y="1509195"/>
            <a:ext cx="5414545" cy="5765239"/>
            <a:chOff x="2895600" y="1425575"/>
            <a:chExt cx="4378325" cy="4459288"/>
          </a:xfrm>
        </p:grpSpPr>
        <p:sp>
          <p:nvSpPr>
            <p:cNvPr id="66" name="Oval 24">
              <a:extLst>
                <a:ext uri="{FF2B5EF4-FFF2-40B4-BE49-F238E27FC236}">
                  <a16:creationId xmlns:a16="http://schemas.microsoft.com/office/drawing/2014/main" id="{A023080E-2527-601B-93B7-0FB4A9F3C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7" name="Oval 25">
              <a:extLst>
                <a:ext uri="{FF2B5EF4-FFF2-40B4-BE49-F238E27FC236}">
                  <a16:creationId xmlns:a16="http://schemas.microsoft.com/office/drawing/2014/main" id="{047D58C7-38A2-C3D3-6586-008ECCF6B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8" name="Oval 26">
              <a:extLst>
                <a:ext uri="{FF2B5EF4-FFF2-40B4-BE49-F238E27FC236}">
                  <a16:creationId xmlns:a16="http://schemas.microsoft.com/office/drawing/2014/main" id="{4457ABB0-E03F-7BBC-10B8-57909D644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9" name="Text Box 27">
              <a:extLst>
                <a:ext uri="{FF2B5EF4-FFF2-40B4-BE49-F238E27FC236}">
                  <a16:creationId xmlns:a16="http://schemas.microsoft.com/office/drawing/2014/main" id="{FE02D019-8E69-AEAA-B6CC-4204F0406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70" name="Text Box 28">
              <a:extLst>
                <a:ext uri="{FF2B5EF4-FFF2-40B4-BE49-F238E27FC236}">
                  <a16:creationId xmlns:a16="http://schemas.microsoft.com/office/drawing/2014/main" id="{C6B3E079-962E-6F7F-F394-CF0FD6AB5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3913" y="260826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71" name="Text Box 29">
              <a:extLst>
                <a:ext uri="{FF2B5EF4-FFF2-40B4-BE49-F238E27FC236}">
                  <a16:creationId xmlns:a16="http://schemas.microsoft.com/office/drawing/2014/main" id="{D76C10CF-9727-EA62-9F8A-23EC95EC06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2775" y="165576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72" name="Line 30">
              <a:extLst>
                <a:ext uri="{FF2B5EF4-FFF2-40B4-BE49-F238E27FC236}">
                  <a16:creationId xmlns:a16="http://schemas.microsoft.com/office/drawing/2014/main" id="{4E471684-69E0-E0E1-4A96-2CDE4162E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3" name="Line 31">
              <a:extLst>
                <a:ext uri="{FF2B5EF4-FFF2-40B4-BE49-F238E27FC236}">
                  <a16:creationId xmlns:a16="http://schemas.microsoft.com/office/drawing/2014/main" id="{12C1D16F-B347-2045-04CB-93DC1601A1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000" y="2057400"/>
              <a:ext cx="381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" name="Text Box 32">
              <a:extLst>
                <a:ext uri="{FF2B5EF4-FFF2-40B4-BE49-F238E27FC236}">
                  <a16:creationId xmlns:a16="http://schemas.microsoft.com/office/drawing/2014/main" id="{9E6DF3D1-DD8A-148D-1A86-680EE6127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75" name="Text Box 33">
              <a:extLst>
                <a:ext uri="{FF2B5EF4-FFF2-40B4-BE49-F238E27FC236}">
                  <a16:creationId xmlns:a16="http://schemas.microsoft.com/office/drawing/2014/main" id="{69A522BA-9F57-8F5C-AA49-1B8422CFB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76" name="Text Box 34">
              <a:extLst>
                <a:ext uri="{FF2B5EF4-FFF2-40B4-BE49-F238E27FC236}">
                  <a16:creationId xmlns:a16="http://schemas.microsoft.com/office/drawing/2014/main" id="{6179079D-72E8-38E3-2E88-0C67C7080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77" name="Text Box 35">
              <a:extLst>
                <a:ext uri="{FF2B5EF4-FFF2-40B4-BE49-F238E27FC236}">
                  <a16:creationId xmlns:a16="http://schemas.microsoft.com/office/drawing/2014/main" id="{89F77D59-7EAB-823C-95BA-E03C98DE43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0563" y="5489575"/>
              <a:ext cx="264690" cy="31017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78" name="Text Box 36">
              <a:extLst>
                <a:ext uri="{FF2B5EF4-FFF2-40B4-BE49-F238E27FC236}">
                  <a16:creationId xmlns:a16="http://schemas.microsoft.com/office/drawing/2014/main" id="{68A6C202-E417-3514-B196-52E4A1A5A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259928" cy="31017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79" name="Text Box 37">
              <a:extLst>
                <a:ext uri="{FF2B5EF4-FFF2-40B4-BE49-F238E27FC236}">
                  <a16:creationId xmlns:a16="http://schemas.microsoft.com/office/drawing/2014/main" id="{98E4329E-C489-041B-0FC3-5E21C0E1D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0825" y="551497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80" name="Text Box 38">
              <a:extLst>
                <a:ext uri="{FF2B5EF4-FFF2-40B4-BE49-F238E27FC236}">
                  <a16:creationId xmlns:a16="http://schemas.microsoft.com/office/drawing/2014/main" id="{A394499C-8773-1E51-0753-3856F00FD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94464" cy="31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81" name="Text Box 39">
              <a:extLst>
                <a:ext uri="{FF2B5EF4-FFF2-40B4-BE49-F238E27FC236}">
                  <a16:creationId xmlns:a16="http://schemas.microsoft.com/office/drawing/2014/main" id="{896A87AC-8957-BE9B-7326-760833E06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82" name="Line 40">
              <a:extLst>
                <a:ext uri="{FF2B5EF4-FFF2-40B4-BE49-F238E27FC236}">
                  <a16:creationId xmlns:a16="http://schemas.microsoft.com/office/drawing/2014/main" id="{86111EB4-1E99-2E2C-EDF1-67E699323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83" name="Line 42">
              <a:extLst>
                <a:ext uri="{FF2B5EF4-FFF2-40B4-BE49-F238E27FC236}">
                  <a16:creationId xmlns:a16="http://schemas.microsoft.com/office/drawing/2014/main" id="{79E04222-E15B-2EE9-1561-D6E37643B0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32350" y="2070100"/>
              <a:ext cx="28575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84" name="Line 43">
              <a:extLst>
                <a:ext uri="{FF2B5EF4-FFF2-40B4-BE49-F238E27FC236}">
                  <a16:creationId xmlns:a16="http://schemas.microsoft.com/office/drawing/2014/main" id="{A1415E6C-E12E-0F6F-454E-C2443D736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64025" y="1925638"/>
              <a:ext cx="577850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85" name="Text Box 44">
              <a:extLst>
                <a:ext uri="{FF2B5EF4-FFF2-40B4-BE49-F238E27FC236}">
                  <a16:creationId xmlns:a16="http://schemas.microsoft.com/office/drawing/2014/main" id="{745AF900-021A-7A90-2339-C76C75AD3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663" y="2003425"/>
              <a:ext cx="1755348" cy="787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Move the last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element to the 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root</a:t>
              </a:r>
            </a:p>
          </p:txBody>
        </p:sp>
        <p:sp>
          <p:nvSpPr>
            <p:cNvPr id="86" name="Text Box 41">
              <a:extLst>
                <a:ext uri="{FF2B5EF4-FFF2-40B4-BE49-F238E27FC236}">
                  <a16:creationId xmlns:a16="http://schemas.microsoft.com/office/drawing/2014/main" id="{9E7E1310-3E33-95DD-3CB2-8ED64152F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88" y="1425575"/>
              <a:ext cx="1938115" cy="31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</p:grpSp>
      <p:pic>
        <p:nvPicPr>
          <p:cNvPr id="87" name="Picture 86">
            <a:extLst>
              <a:ext uri="{FF2B5EF4-FFF2-40B4-BE49-F238E27FC236}">
                <a16:creationId xmlns:a16="http://schemas.microsoft.com/office/drawing/2014/main" id="{507217D1-FBCA-4CB0-32B0-828F8DD2A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  <p:sp>
        <p:nvSpPr>
          <p:cNvPr id="89" name="Line 26">
            <a:extLst>
              <a:ext uri="{FF2B5EF4-FFF2-40B4-BE49-F238E27FC236}">
                <a16:creationId xmlns:a16="http://schemas.microsoft.com/office/drawing/2014/main" id="{6FC8374E-7A26-6206-BDFD-5654B63C02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1231" y="7313778"/>
            <a:ext cx="12525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90" name="Line 27">
            <a:extLst>
              <a:ext uri="{FF2B5EF4-FFF2-40B4-BE49-F238E27FC236}">
                <a16:creationId xmlns:a16="http://schemas.microsoft.com/office/drawing/2014/main" id="{CBED4C83-B637-0B03-DC5F-C7B93E0B36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3371" y="7149296"/>
            <a:ext cx="0" cy="176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5405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F6F0605-3F11-315F-D353-8B12E02CEF26}"/>
              </a:ext>
            </a:extLst>
          </p:cNvPr>
          <p:cNvGrpSpPr/>
          <p:nvPr/>
        </p:nvGrpSpPr>
        <p:grpSpPr>
          <a:xfrm>
            <a:off x="3917403" y="1734961"/>
            <a:ext cx="5049387" cy="5539473"/>
            <a:chOff x="2895600" y="1600200"/>
            <a:chExt cx="4083050" cy="4284663"/>
          </a:xfrm>
        </p:grpSpPr>
        <p:sp>
          <p:nvSpPr>
            <p:cNvPr id="66" name="Oval 24">
              <a:extLst>
                <a:ext uri="{FF2B5EF4-FFF2-40B4-BE49-F238E27FC236}">
                  <a16:creationId xmlns:a16="http://schemas.microsoft.com/office/drawing/2014/main" id="{A023080E-2527-601B-93B7-0FB4A9F3C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7" name="Oval 25">
              <a:extLst>
                <a:ext uri="{FF2B5EF4-FFF2-40B4-BE49-F238E27FC236}">
                  <a16:creationId xmlns:a16="http://schemas.microsoft.com/office/drawing/2014/main" id="{047D58C7-38A2-C3D3-6586-008ECCF6B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69" name="Text Box 27">
              <a:extLst>
                <a:ext uri="{FF2B5EF4-FFF2-40B4-BE49-F238E27FC236}">
                  <a16:creationId xmlns:a16="http://schemas.microsoft.com/office/drawing/2014/main" id="{FE02D019-8E69-AEAA-B6CC-4204F0406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70" name="Text Box 28">
              <a:extLst>
                <a:ext uri="{FF2B5EF4-FFF2-40B4-BE49-F238E27FC236}">
                  <a16:creationId xmlns:a16="http://schemas.microsoft.com/office/drawing/2014/main" id="{C6B3E079-962E-6F7F-F394-CF0FD6AB5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7723" y="1666903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72" name="Line 30">
              <a:extLst>
                <a:ext uri="{FF2B5EF4-FFF2-40B4-BE49-F238E27FC236}">
                  <a16:creationId xmlns:a16="http://schemas.microsoft.com/office/drawing/2014/main" id="{4E471684-69E0-E0E1-4A96-2CDE4162E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" name="Text Box 32">
              <a:extLst>
                <a:ext uri="{FF2B5EF4-FFF2-40B4-BE49-F238E27FC236}">
                  <a16:creationId xmlns:a16="http://schemas.microsoft.com/office/drawing/2014/main" id="{9E6DF3D1-DD8A-148D-1A86-680EE6127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75" name="Text Box 33">
              <a:extLst>
                <a:ext uri="{FF2B5EF4-FFF2-40B4-BE49-F238E27FC236}">
                  <a16:creationId xmlns:a16="http://schemas.microsoft.com/office/drawing/2014/main" id="{69A522BA-9F57-8F5C-AA49-1B8422CFB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76" name="Text Box 34">
              <a:extLst>
                <a:ext uri="{FF2B5EF4-FFF2-40B4-BE49-F238E27FC236}">
                  <a16:creationId xmlns:a16="http://schemas.microsoft.com/office/drawing/2014/main" id="{6179079D-72E8-38E3-2E88-0C67C7080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77" name="Text Box 35">
              <a:extLst>
                <a:ext uri="{FF2B5EF4-FFF2-40B4-BE49-F238E27FC236}">
                  <a16:creationId xmlns:a16="http://schemas.microsoft.com/office/drawing/2014/main" id="{89F77D59-7EAB-823C-95BA-E03C98DE43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0563" y="5489575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78" name="Text Box 36">
              <a:extLst>
                <a:ext uri="{FF2B5EF4-FFF2-40B4-BE49-F238E27FC236}">
                  <a16:creationId xmlns:a16="http://schemas.microsoft.com/office/drawing/2014/main" id="{68A6C202-E417-3514-B196-52E4A1A5A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5" y="5487988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79" name="Text Box 37">
              <a:extLst>
                <a:ext uri="{FF2B5EF4-FFF2-40B4-BE49-F238E27FC236}">
                  <a16:creationId xmlns:a16="http://schemas.microsoft.com/office/drawing/2014/main" id="{98E4329E-C489-041B-0FC3-5E21C0E1D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0825" y="551497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80" name="Text Box 38">
              <a:extLst>
                <a:ext uri="{FF2B5EF4-FFF2-40B4-BE49-F238E27FC236}">
                  <a16:creationId xmlns:a16="http://schemas.microsoft.com/office/drawing/2014/main" id="{A394499C-8773-1E51-0753-3856F00FD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94464" cy="31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81" name="Text Box 39">
              <a:extLst>
                <a:ext uri="{FF2B5EF4-FFF2-40B4-BE49-F238E27FC236}">
                  <a16:creationId xmlns:a16="http://schemas.microsoft.com/office/drawing/2014/main" id="{896A87AC-8957-BE9B-7326-760833E06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  <p:pic>
        <p:nvPicPr>
          <p:cNvPr id="87" name="Picture 86">
            <a:extLst>
              <a:ext uri="{FF2B5EF4-FFF2-40B4-BE49-F238E27FC236}">
                <a16:creationId xmlns:a16="http://schemas.microsoft.com/office/drawing/2014/main" id="{507217D1-FBCA-4CB0-32B0-828F8DD2A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513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C9B65F2-D5CC-02ED-8F94-DEA214C4BC17}"/>
              </a:ext>
            </a:extLst>
          </p:cNvPr>
          <p:cNvGrpSpPr/>
          <p:nvPr/>
        </p:nvGrpSpPr>
        <p:grpSpPr>
          <a:xfrm>
            <a:off x="1508200" y="1734961"/>
            <a:ext cx="7466284" cy="5483632"/>
            <a:chOff x="850900" y="1600200"/>
            <a:chExt cx="6127750" cy="4284663"/>
          </a:xfrm>
        </p:grpSpPr>
        <p:sp>
          <p:nvSpPr>
            <p:cNvPr id="98" name="Oval 4">
              <a:extLst>
                <a:ext uri="{FF2B5EF4-FFF2-40B4-BE49-F238E27FC236}">
                  <a16:creationId xmlns:a16="http://schemas.microsoft.com/office/drawing/2014/main" id="{EEBEB35E-AC62-BE96-0708-1E1516F87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99" name="Oval 5">
              <a:extLst>
                <a:ext uri="{FF2B5EF4-FFF2-40B4-BE49-F238E27FC236}">
                  <a16:creationId xmlns:a16="http://schemas.microsoft.com/office/drawing/2014/main" id="{4EF8EB78-BCE1-F390-B941-89C7C8EBD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100" name="Text Box 7">
              <a:extLst>
                <a:ext uri="{FF2B5EF4-FFF2-40B4-BE49-F238E27FC236}">
                  <a16:creationId xmlns:a16="http://schemas.microsoft.com/office/drawing/2014/main" id="{44C8E15A-9EB0-6A37-398F-8B98F3EDE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066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01" name="Text Box 8">
              <a:extLst>
                <a:ext uri="{FF2B5EF4-FFF2-40B4-BE49-F238E27FC236}">
                  <a16:creationId xmlns:a16="http://schemas.microsoft.com/office/drawing/2014/main" id="{66DAC115-CABD-C053-838E-7F991FF85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6350" y="166528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02" name="Line 10">
              <a:extLst>
                <a:ext uri="{FF2B5EF4-FFF2-40B4-BE49-F238E27FC236}">
                  <a16:creationId xmlns:a16="http://schemas.microsoft.com/office/drawing/2014/main" id="{36626FCA-F1BB-C391-2D6A-6C43C3A783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03" name="Text Box 12">
              <a:extLst>
                <a:ext uri="{FF2B5EF4-FFF2-40B4-BE49-F238E27FC236}">
                  <a16:creationId xmlns:a16="http://schemas.microsoft.com/office/drawing/2014/main" id="{CAF5B4E0-AB19-D5E3-AB27-F0DFEEA79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104" name="Text Box 13">
              <a:extLst>
                <a:ext uri="{FF2B5EF4-FFF2-40B4-BE49-F238E27FC236}">
                  <a16:creationId xmlns:a16="http://schemas.microsoft.com/office/drawing/2014/main" id="{12DF6E7C-0BD9-0C3D-E9C3-28C9AAB92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105" name="Text Box 14">
              <a:extLst>
                <a:ext uri="{FF2B5EF4-FFF2-40B4-BE49-F238E27FC236}">
                  <a16:creationId xmlns:a16="http://schemas.microsoft.com/office/drawing/2014/main" id="{9A7EC9AC-D604-9B51-8B26-A4FACCBC35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106" name="Text Box 15">
              <a:extLst>
                <a:ext uri="{FF2B5EF4-FFF2-40B4-BE49-F238E27FC236}">
                  <a16:creationId xmlns:a16="http://schemas.microsoft.com/office/drawing/2014/main" id="{AC945E3C-59D7-8D18-4A06-DE848DC7CB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738" y="54991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07" name="Text Box 16">
              <a:extLst>
                <a:ext uri="{FF2B5EF4-FFF2-40B4-BE49-F238E27FC236}">
                  <a16:creationId xmlns:a16="http://schemas.microsoft.com/office/drawing/2014/main" id="{EAE3AC98-34AF-1A8F-FC93-5BCFB85EF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5175" y="5497513"/>
              <a:ext cx="314325" cy="36988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08" name="Text Box 17">
              <a:extLst>
                <a:ext uri="{FF2B5EF4-FFF2-40B4-BE49-F238E27FC236}">
                  <a16:creationId xmlns:a16="http://schemas.microsoft.com/office/drawing/2014/main" id="{01EF53A3-9331-1506-6B3A-AFDB97616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0825" y="551497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09" name="Text Box 18">
              <a:extLst>
                <a:ext uri="{FF2B5EF4-FFF2-40B4-BE49-F238E27FC236}">
                  <a16:creationId xmlns:a16="http://schemas.microsoft.com/office/drawing/2014/main" id="{993B2278-A00C-ADF7-546B-E9FE0432AF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1009345" cy="31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110" name="Text Box 19">
              <a:extLst>
                <a:ext uri="{FF2B5EF4-FFF2-40B4-BE49-F238E27FC236}">
                  <a16:creationId xmlns:a16="http://schemas.microsoft.com/office/drawing/2014/main" id="{712D5C1E-DD50-7C80-37FA-31A344DE8F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111" name="Text Box 23">
              <a:extLst>
                <a:ext uri="{FF2B5EF4-FFF2-40B4-BE49-F238E27FC236}">
                  <a16:creationId xmlns:a16="http://schemas.microsoft.com/office/drawing/2014/main" id="{EC289874-49DA-3188-FBC6-E609CDE234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900" y="2166938"/>
              <a:ext cx="1379034" cy="31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HEAPIFY()</a:t>
              </a:r>
            </a:p>
          </p:txBody>
        </p:sp>
        <p:sp>
          <p:nvSpPr>
            <p:cNvPr id="112" name="Line 24">
              <a:extLst>
                <a:ext uri="{FF2B5EF4-FFF2-40B4-BE49-F238E27FC236}">
                  <a16:creationId xmlns:a16="http://schemas.microsoft.com/office/drawing/2014/main" id="{F2483990-DFA9-E5C4-2702-4E8EE0327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7538" y="2020888"/>
              <a:ext cx="19050" cy="501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3" name="Line 25">
              <a:extLst>
                <a:ext uri="{FF2B5EF4-FFF2-40B4-BE49-F238E27FC236}">
                  <a16:creationId xmlns:a16="http://schemas.microsoft.com/office/drawing/2014/main" id="{1D6A3925-2AB5-D8DA-B3A9-E9ABF0F28B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6588" y="1885950"/>
              <a:ext cx="481012" cy="153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4" name="Text Box 26">
              <a:extLst>
                <a:ext uri="{FF2B5EF4-FFF2-40B4-BE49-F238E27FC236}">
                  <a16:creationId xmlns:a16="http://schemas.microsoft.com/office/drawing/2014/main" id="{9F21D666-4C66-ECD4-F738-A9D1D0A81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675" y="1770063"/>
              <a:ext cx="714645" cy="31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swap</a:t>
              </a:r>
            </a:p>
          </p:txBody>
        </p:sp>
      </p:grpSp>
      <p:pic>
        <p:nvPicPr>
          <p:cNvPr id="116" name="Picture 115">
            <a:extLst>
              <a:ext uri="{FF2B5EF4-FFF2-40B4-BE49-F238E27FC236}">
                <a16:creationId xmlns:a16="http://schemas.microsoft.com/office/drawing/2014/main" id="{D7435577-A16F-4ED7-FE08-64624D9CD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1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C538-4A1E-3964-3F83-97AC49A6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545D9-2038-CA73-6959-600504307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C5DB3-869A-CE8F-3E08-ADCC63A616B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65F5526-E4DB-9619-5CEA-1B5FA0BD1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168" y="3022104"/>
            <a:ext cx="1221735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92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4A8B41C-3B13-1D69-6852-E7037D5F9CFB}"/>
              </a:ext>
            </a:extLst>
          </p:cNvPr>
          <p:cNvGrpSpPr/>
          <p:nvPr/>
        </p:nvGrpSpPr>
        <p:grpSpPr>
          <a:xfrm>
            <a:off x="1940248" y="1455893"/>
            <a:ext cx="7327032" cy="5758636"/>
            <a:chOff x="1246188" y="1425575"/>
            <a:chExt cx="5949950" cy="4459288"/>
          </a:xfrm>
        </p:grpSpPr>
        <p:sp>
          <p:nvSpPr>
            <p:cNvPr id="24" name="Oval 4">
              <a:extLst>
                <a:ext uri="{FF2B5EF4-FFF2-40B4-BE49-F238E27FC236}">
                  <a16:creationId xmlns:a16="http://schemas.microsoft.com/office/drawing/2014/main" id="{D44882CA-F85C-05DA-2FD0-581A9016C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5" name="Oval 5">
              <a:extLst>
                <a:ext uri="{FF2B5EF4-FFF2-40B4-BE49-F238E27FC236}">
                  <a16:creationId xmlns:a16="http://schemas.microsoft.com/office/drawing/2014/main" id="{E8E1F9E6-1005-39C2-CC57-E6803D6DF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25146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26" name="Text Box 6">
              <a:extLst>
                <a:ext uri="{FF2B5EF4-FFF2-40B4-BE49-F238E27FC236}">
                  <a16:creationId xmlns:a16="http://schemas.microsoft.com/office/drawing/2014/main" id="{66A167B8-4CD6-472D-4219-0F705B96F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4988" y="165417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27" name="Text Box 7">
              <a:extLst>
                <a:ext uri="{FF2B5EF4-FFF2-40B4-BE49-F238E27FC236}">
                  <a16:creationId xmlns:a16="http://schemas.microsoft.com/office/drawing/2014/main" id="{92D07F40-24C9-D903-1179-0BB830C54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300" y="2628900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F28B397F-18A8-4613-8C20-6A709AE418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2800" y="2057400"/>
              <a:ext cx="457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9" name="Text Box 9">
              <a:extLst>
                <a:ext uri="{FF2B5EF4-FFF2-40B4-BE49-F238E27FC236}">
                  <a16:creationId xmlns:a16="http://schemas.microsoft.com/office/drawing/2014/main" id="{93C066BB-0805-5D18-C604-B3D68E833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30" name="Text Box 10">
              <a:extLst>
                <a:ext uri="{FF2B5EF4-FFF2-40B4-BE49-F238E27FC236}">
                  <a16:creationId xmlns:a16="http://schemas.microsoft.com/office/drawing/2014/main" id="{9C8948B9-A6C5-95C3-7604-1E5042CB8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31" name="Text Box 11">
              <a:extLst>
                <a:ext uri="{FF2B5EF4-FFF2-40B4-BE49-F238E27FC236}">
                  <a16:creationId xmlns:a16="http://schemas.microsoft.com/office/drawing/2014/main" id="{35C20620-4B42-48E5-D5DA-317AA300B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32" name="Text Box 12">
              <a:extLst>
                <a:ext uri="{FF2B5EF4-FFF2-40B4-BE49-F238E27FC236}">
                  <a16:creationId xmlns:a16="http://schemas.microsoft.com/office/drawing/2014/main" id="{2864DD7D-0374-22A0-1DE7-16521433E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738" y="5499100"/>
              <a:ext cx="314325" cy="36988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3" name="Text Box 13">
              <a:extLst>
                <a:ext uri="{FF2B5EF4-FFF2-40B4-BE49-F238E27FC236}">
                  <a16:creationId xmlns:a16="http://schemas.microsoft.com/office/drawing/2014/main" id="{1E4ABE5E-5A6B-E287-6A96-021E23D50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625" y="5507038"/>
              <a:ext cx="314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34" name="Text Box 14">
              <a:extLst>
                <a:ext uri="{FF2B5EF4-FFF2-40B4-BE49-F238E27FC236}">
                  <a16:creationId xmlns:a16="http://schemas.microsoft.com/office/drawing/2014/main" id="{8892E8E7-5181-4B31-7784-DD4AF2A5C8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0825" y="551497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35" name="Text Box 15">
              <a:extLst>
                <a:ext uri="{FF2B5EF4-FFF2-40B4-BE49-F238E27FC236}">
                  <a16:creationId xmlns:a16="http://schemas.microsoft.com/office/drawing/2014/main" id="{C0A367FC-A2B1-481D-6DD1-4DD0A9FF1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998684" cy="310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36" name="Text Box 16">
              <a:extLst>
                <a:ext uri="{FF2B5EF4-FFF2-40B4-BE49-F238E27FC236}">
                  <a16:creationId xmlns:a16="http://schemas.microsoft.com/office/drawing/2014/main" id="{3F3C6E63-28B1-81F2-7152-F0222342E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37" name="Line 20">
              <a:extLst>
                <a:ext uri="{FF2B5EF4-FFF2-40B4-BE49-F238E27FC236}">
                  <a16:creationId xmlns:a16="http://schemas.microsoft.com/office/drawing/2014/main" id="{41143639-1CCF-8E28-771B-397BE1AFC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8" name="Line 22">
              <a:extLst>
                <a:ext uri="{FF2B5EF4-FFF2-40B4-BE49-F238E27FC236}">
                  <a16:creationId xmlns:a16="http://schemas.microsoft.com/office/drawing/2014/main" id="{9E9271E6-05F9-1506-92E1-95E19F0B6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7538" y="2108200"/>
              <a:ext cx="28575" cy="365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9" name="Line 23">
              <a:extLst>
                <a:ext uri="{FF2B5EF4-FFF2-40B4-BE49-F238E27FC236}">
                  <a16:creationId xmlns:a16="http://schemas.microsoft.com/office/drawing/2014/main" id="{9C6B8139-736C-8633-BF98-072D67591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6113" y="1944688"/>
              <a:ext cx="471487" cy="1539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40" name="Text Box 24">
              <a:extLst>
                <a:ext uri="{FF2B5EF4-FFF2-40B4-BE49-F238E27FC236}">
                  <a16:creationId xmlns:a16="http://schemas.microsoft.com/office/drawing/2014/main" id="{7CD498EC-D2E8-2BD8-8B09-A661125DD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188" y="1676400"/>
              <a:ext cx="1762798" cy="788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Move the last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element to the </a:t>
              </a:r>
            </a:p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root</a:t>
              </a:r>
            </a:p>
          </p:txBody>
        </p:sp>
        <p:sp>
          <p:nvSpPr>
            <p:cNvPr id="41" name="Text Box 24">
              <a:extLst>
                <a:ext uri="{FF2B5EF4-FFF2-40B4-BE49-F238E27FC236}">
                  <a16:creationId xmlns:a16="http://schemas.microsoft.com/office/drawing/2014/main" id="{DA1A154D-F3E4-DFFC-20F9-81F3EE204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88" y="1425575"/>
              <a:ext cx="1946341" cy="310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8E6F49F8-91C4-F062-EA99-85BCC9DF5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08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758B-B3D9-BA46-87DE-B6F467CA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5BB5-03A8-F0F9-9E7E-753CDB42B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ADA1078-067F-8151-3897-E350ABD43B19}"/>
              </a:ext>
            </a:extLst>
          </p:cNvPr>
          <p:cNvGrpSpPr/>
          <p:nvPr/>
        </p:nvGrpSpPr>
        <p:grpSpPr>
          <a:xfrm>
            <a:off x="4440587" y="1455893"/>
            <a:ext cx="4579549" cy="5756586"/>
            <a:chOff x="3248025" y="1425575"/>
            <a:chExt cx="3730625" cy="4459288"/>
          </a:xfrm>
        </p:grpSpPr>
        <p:sp>
          <p:nvSpPr>
            <p:cNvPr id="3" name="Oval 4">
              <a:extLst>
                <a:ext uri="{FF2B5EF4-FFF2-40B4-BE49-F238E27FC236}">
                  <a16:creationId xmlns:a16="http://schemas.microsoft.com/office/drawing/2014/main" id="{10DB334A-CBB8-0F0B-5F8D-1C1822A14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1600200"/>
              <a:ext cx="6096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entury Schoolbook" panose="02040604050505020304" pitchFamily="18" charset="0"/>
              </a:endParaRP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22915B29-BBCF-32CF-8E9F-3EE511917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6350" y="16859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6" name="Text Box 9">
              <a:extLst>
                <a:ext uri="{FF2B5EF4-FFF2-40B4-BE49-F238E27FC236}">
                  <a16:creationId xmlns:a16="http://schemas.microsoft.com/office/drawing/2014/main" id="{6E04FE26-2CFA-D750-28B1-51B20B1A4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25" y="5513388"/>
              <a:ext cx="441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435EF8C9-6567-8EE2-13F8-C70207274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1975" y="5514975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8" name="Text Box 11">
              <a:extLst>
                <a:ext uri="{FF2B5EF4-FFF2-40B4-BE49-F238E27FC236}">
                  <a16:creationId xmlns:a16="http://schemas.microsoft.com/office/drawing/2014/main" id="{ED02BD48-F480-4CA3-7320-6E31A4E8D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5511800"/>
              <a:ext cx="441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9" name="Text Box 12">
              <a:extLst>
                <a:ext uri="{FF2B5EF4-FFF2-40B4-BE49-F238E27FC236}">
                  <a16:creationId xmlns:a16="http://schemas.microsoft.com/office/drawing/2014/main" id="{3B111664-B9CF-AA5B-6CB9-7E5A9EFDC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2650" y="550862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10" name="Text Box 13">
              <a:extLst>
                <a:ext uri="{FF2B5EF4-FFF2-40B4-BE49-F238E27FC236}">
                  <a16:creationId xmlns:a16="http://schemas.microsoft.com/office/drawing/2014/main" id="{C84D9746-8004-044A-F0A3-AA07C261C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625" y="5507038"/>
              <a:ext cx="314325" cy="369887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11" name="Text Box 14">
              <a:extLst>
                <a:ext uri="{FF2B5EF4-FFF2-40B4-BE49-F238E27FC236}">
                  <a16:creationId xmlns:a16="http://schemas.microsoft.com/office/drawing/2014/main" id="{6792236D-5E30-4B27-E017-0731C7FEE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0825" y="5514975"/>
              <a:ext cx="314325" cy="369888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12" name="Text Box 15">
              <a:extLst>
                <a:ext uri="{FF2B5EF4-FFF2-40B4-BE49-F238E27FC236}">
                  <a16:creationId xmlns:a16="http://schemas.microsoft.com/office/drawing/2014/main" id="{F61FF29E-A63D-D211-CD4B-91B4D67A7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025" y="4976813"/>
              <a:ext cx="1001848" cy="310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Array A</a:t>
              </a:r>
            </a:p>
          </p:txBody>
        </p:sp>
        <p:sp>
          <p:nvSpPr>
            <p:cNvPr id="13" name="Text Box 16">
              <a:extLst>
                <a:ext uri="{FF2B5EF4-FFF2-40B4-BE49-F238E27FC236}">
                  <a16:creationId xmlns:a16="http://schemas.microsoft.com/office/drawing/2014/main" id="{69722B55-2949-F29A-FC00-DFB8EF0C38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5150" y="4813300"/>
              <a:ext cx="920750" cy="366713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Century Schoolbook" panose="02040604050505020304" pitchFamily="18" charset="0"/>
                </a:rPr>
                <a:t>Sorted:</a:t>
              </a:r>
            </a:p>
          </p:txBody>
        </p:sp>
        <p:sp>
          <p:nvSpPr>
            <p:cNvPr id="14" name="Line 22">
              <a:extLst>
                <a:ext uri="{FF2B5EF4-FFF2-40B4-BE49-F238E27FC236}">
                  <a16:creationId xmlns:a16="http://schemas.microsoft.com/office/drawing/2014/main" id="{2A7A2107-034E-8692-BC5F-02E740CB32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9913" y="1828800"/>
              <a:ext cx="2454275" cy="28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" name="Text Box 24">
              <a:extLst>
                <a:ext uri="{FF2B5EF4-FFF2-40B4-BE49-F238E27FC236}">
                  <a16:creationId xmlns:a16="http://schemas.microsoft.com/office/drawing/2014/main" id="{9C40B8D3-9A52-C84B-8889-EA22EA612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788" y="1425575"/>
              <a:ext cx="1952507" cy="310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entury Schoolbook" panose="02040604050505020304" pitchFamily="18" charset="0"/>
                </a:rPr>
                <a:t>Take out biggest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3CAF3D83-8EE1-6CF5-964C-D0B41BF31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840" y="4174930"/>
            <a:ext cx="4285542" cy="20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74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D2C1-AEFB-9DE0-FF94-74767324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Cont.</a:t>
            </a:r>
            <a:endParaRPr lang="en-MY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CDAE3E6-A4C7-793C-A56A-248D72F108EC}"/>
              </a:ext>
            </a:extLst>
          </p:cNvPr>
          <p:cNvGrpSpPr/>
          <p:nvPr/>
        </p:nvGrpSpPr>
        <p:grpSpPr>
          <a:xfrm>
            <a:off x="5108600" y="2806080"/>
            <a:ext cx="4483918" cy="2448272"/>
            <a:chOff x="2563813" y="2179638"/>
            <a:chExt cx="3351212" cy="1703387"/>
          </a:xfrm>
        </p:grpSpPr>
        <p:sp>
          <p:nvSpPr>
            <p:cNvPr id="32" name="Text Box 4">
              <a:extLst>
                <a:ext uri="{FF2B5EF4-FFF2-40B4-BE49-F238E27FC236}">
                  <a16:creationId xmlns:a16="http://schemas.microsoft.com/office/drawing/2014/main" id="{62B3579C-076B-95C5-0C1D-42EE6119A2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6850" y="3300413"/>
              <a:ext cx="638175" cy="582612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19</a:t>
              </a:r>
            </a:p>
          </p:txBody>
        </p:sp>
        <p:sp>
          <p:nvSpPr>
            <p:cNvPr id="33" name="Text Box 5">
              <a:extLst>
                <a:ext uri="{FF2B5EF4-FFF2-40B4-BE49-F238E27FC236}">
                  <a16:creationId xmlns:a16="http://schemas.microsoft.com/office/drawing/2014/main" id="{50917853-D7EB-FA5C-075D-9ACB5A8FBC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9525" y="3292475"/>
              <a:ext cx="638175" cy="582613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12</a:t>
              </a:r>
            </a:p>
          </p:txBody>
        </p:sp>
        <p:sp>
          <p:nvSpPr>
            <p:cNvPr id="34" name="Text Box 6">
              <a:extLst>
                <a:ext uri="{FF2B5EF4-FFF2-40B4-BE49-F238E27FC236}">
                  <a16:creationId xmlns:a16="http://schemas.microsoft.com/office/drawing/2014/main" id="{14BCB294-411A-58FE-85C1-87D91C6F4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1988" y="3289300"/>
              <a:ext cx="798512" cy="582613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16</a:t>
              </a:r>
            </a:p>
          </p:txBody>
        </p:sp>
        <p:sp>
          <p:nvSpPr>
            <p:cNvPr id="35" name="Text Box 7">
              <a:extLst>
                <a:ext uri="{FF2B5EF4-FFF2-40B4-BE49-F238E27FC236}">
                  <a16:creationId xmlns:a16="http://schemas.microsoft.com/office/drawing/2014/main" id="{B3E060E0-2169-677F-F753-116BB4894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3813" y="3295650"/>
              <a:ext cx="412750" cy="582613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1</a:t>
              </a:r>
            </a:p>
          </p:txBody>
        </p:sp>
        <p:sp>
          <p:nvSpPr>
            <p:cNvPr id="36" name="Text Box 8">
              <a:extLst>
                <a:ext uri="{FF2B5EF4-FFF2-40B4-BE49-F238E27FC236}">
                  <a16:creationId xmlns:a16="http://schemas.microsoft.com/office/drawing/2014/main" id="{1478B1A5-37E4-FC4A-2442-21E465285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738" y="3294063"/>
              <a:ext cx="412750" cy="582612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4</a:t>
              </a:r>
            </a:p>
          </p:txBody>
        </p:sp>
        <p:sp>
          <p:nvSpPr>
            <p:cNvPr id="37" name="Text Box 9">
              <a:extLst>
                <a:ext uri="{FF2B5EF4-FFF2-40B4-BE49-F238E27FC236}">
                  <a16:creationId xmlns:a16="http://schemas.microsoft.com/office/drawing/2014/main" id="{769F748D-E218-2268-42C3-49B083DA7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5663" y="3292475"/>
              <a:ext cx="412750" cy="582613"/>
            </a:xfrm>
            <a:prstGeom prst="rect">
              <a:avLst/>
            </a:prstGeom>
            <a:solidFill>
              <a:srgbClr val="B8B8B8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latin typeface="Century Schoolbook" panose="02040604050505020304" pitchFamily="18" charset="0"/>
                </a:rPr>
                <a:t>7</a:t>
              </a: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5ABA3FE9-64AC-F6EA-7654-027B2BFCA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700" y="2179638"/>
              <a:ext cx="1001713" cy="396875"/>
            </a:xfrm>
            <a:prstGeom prst="rect">
              <a:avLst/>
            </a:pr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Century Schoolbook" panose="02040604050505020304" pitchFamily="18" charset="0"/>
                </a:rPr>
                <a:t>Sorted: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53084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2128D-43EB-0FD2-FBD6-8E475A35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Binary tree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29C3A-497C-BABD-F1D9-EF0A7FEAC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A157D-C29D-4435-0216-7F21AC8DB39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113" name="Picture 112">
            <a:extLst>
              <a:ext uri="{FF2B5EF4-FFF2-40B4-BE49-F238E27FC236}">
                <a16:creationId xmlns:a16="http://schemas.microsoft.com/office/drawing/2014/main" id="{71184ABA-577A-E1FD-690F-2CF9F6675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168" y="2158114"/>
            <a:ext cx="12114090" cy="482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4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174B-24B9-81FB-CDDA-CB21F833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348F-DCBF-9059-95F7-603BA0BD8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200660" lvl="0" indent="0" algn="l" defTabSz="914400" rtl="0" eaLnBrk="1" fontAlgn="auto" latinLnBrk="0" hangingPunct="1">
              <a:lnSpc>
                <a:spcPct val="102699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srgbClr val="FF7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heap</a:t>
            </a:r>
            <a:r>
              <a:rPr kumimoji="0" lang="en-MY" sz="2400" b="1" i="0" u="none" strike="noStrike" kern="1200" cap="none" spc="55" normalizeH="0" baseline="0" noProof="0" dirty="0">
                <a:ln>
                  <a:noFill/>
                </a:ln>
                <a:solidFill>
                  <a:srgbClr val="FF7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(data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structure)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is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linear</a:t>
            </a:r>
            <a:r>
              <a:rPr kumimoji="0" lang="en-MY" sz="2400" b="1" i="0" u="none" strike="noStrike" kern="1200" cap="none" spc="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array</a:t>
            </a:r>
            <a:r>
              <a:rPr kumimoji="0" lang="en-MY" sz="2400" b="1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that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stores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nearly </a:t>
            </a:r>
            <a:r>
              <a:rPr kumimoji="0" lang="en-MY" sz="2400" b="0" i="0" u="none" strike="noStrike" kern="1200" cap="none" spc="-3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complete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tree</a:t>
            </a: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.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12700" marR="405130" lvl="0" indent="0" algn="l" defTabSz="914400" rtl="0" eaLnBrk="1" fontAlgn="auto" latinLnBrk="0" hangingPunct="1">
              <a:lnSpc>
                <a:spcPct val="10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Only</a:t>
            </a:r>
            <a:r>
              <a:rPr kumimoji="0" lang="en-MY" sz="24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talking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about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binary</a:t>
            </a:r>
            <a:r>
              <a:rPr kumimoji="0" lang="en-MY" sz="2400" b="1" i="0" u="none" strike="noStrike" kern="1200" cap="none" spc="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1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heaps</a:t>
            </a:r>
            <a:r>
              <a:rPr kumimoji="0" lang="en-MY" sz="2400" b="1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that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store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binary</a:t>
            </a:r>
            <a:r>
              <a:rPr kumimoji="0" lang="en-MY" sz="2400" b="1" i="0" u="none" strike="noStrike" kern="1200" cap="none" spc="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1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trees</a:t>
            </a: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. </a:t>
            </a:r>
            <a:r>
              <a:rPr kumimoji="0" lang="en-MY" sz="2400" b="0" i="0" u="none" strike="noStrike" kern="1200" cap="none" spc="-3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nearly</a:t>
            </a:r>
            <a:r>
              <a:rPr kumimoji="0" lang="en-MY" sz="2400" b="1" i="0" u="none" strike="noStrike" kern="1200" cap="none" spc="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1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complete</a:t>
            </a:r>
            <a:r>
              <a:rPr kumimoji="0" lang="en-MY" sz="2400" b="1" i="0" u="none" strike="noStrike" kern="1200" cap="none" spc="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trees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: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63246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all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levels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except</a:t>
            </a:r>
            <a:r>
              <a:rPr kumimoji="0" lang="en-MY" sz="24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possibly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the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lowest</a:t>
            </a:r>
            <a:r>
              <a:rPr kumimoji="0" lang="en-MY" sz="24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one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are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filled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63246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the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bottom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level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is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filled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from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left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to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right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up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to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some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point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A80A8-FE3D-1EB6-090B-A10A1FDD33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1A52D4DD-CBAE-921C-A12A-6CF6F3FFF655}"/>
              </a:ext>
            </a:extLst>
          </p:cNvPr>
          <p:cNvSpPr/>
          <p:nvPr/>
        </p:nvSpPr>
        <p:spPr>
          <a:xfrm>
            <a:off x="3905466" y="3886200"/>
            <a:ext cx="5235582" cy="2808312"/>
          </a:xfrm>
          <a:custGeom>
            <a:avLst/>
            <a:gdLst/>
            <a:ahLst/>
            <a:cxnLst/>
            <a:rect l="l" t="t" r="r" b="b"/>
            <a:pathLst>
              <a:path w="1786889" h="957580">
                <a:moveTo>
                  <a:pt x="893437" y="0"/>
                </a:moveTo>
                <a:lnTo>
                  <a:pt x="893437" y="127633"/>
                </a:lnTo>
                <a:lnTo>
                  <a:pt x="1021071" y="127633"/>
                </a:lnTo>
                <a:lnTo>
                  <a:pt x="1021071" y="0"/>
                </a:lnTo>
                <a:lnTo>
                  <a:pt x="893437" y="0"/>
                </a:lnTo>
                <a:close/>
              </a:path>
              <a:path w="1786889" h="957580">
                <a:moveTo>
                  <a:pt x="382901" y="319084"/>
                </a:moveTo>
                <a:lnTo>
                  <a:pt x="382901" y="446718"/>
                </a:lnTo>
                <a:lnTo>
                  <a:pt x="510535" y="446718"/>
                </a:lnTo>
                <a:lnTo>
                  <a:pt x="510535" y="319084"/>
                </a:lnTo>
                <a:lnTo>
                  <a:pt x="382901" y="319084"/>
                </a:lnTo>
                <a:close/>
              </a:path>
              <a:path w="1786889" h="957580">
                <a:moveTo>
                  <a:pt x="127633" y="574352"/>
                </a:moveTo>
                <a:lnTo>
                  <a:pt x="127633" y="701986"/>
                </a:lnTo>
                <a:lnTo>
                  <a:pt x="255267" y="701986"/>
                </a:lnTo>
                <a:lnTo>
                  <a:pt x="255267" y="574352"/>
                </a:lnTo>
                <a:lnTo>
                  <a:pt x="127633" y="574352"/>
                </a:lnTo>
                <a:close/>
              </a:path>
              <a:path w="1786889" h="957580">
                <a:moveTo>
                  <a:pt x="382901" y="446718"/>
                </a:moveTo>
                <a:lnTo>
                  <a:pt x="255267" y="574352"/>
                </a:lnTo>
              </a:path>
              <a:path w="1786889" h="957580">
                <a:moveTo>
                  <a:pt x="638169" y="574352"/>
                </a:moveTo>
                <a:lnTo>
                  <a:pt x="638169" y="701986"/>
                </a:lnTo>
                <a:lnTo>
                  <a:pt x="765803" y="701986"/>
                </a:lnTo>
                <a:lnTo>
                  <a:pt x="765803" y="574352"/>
                </a:lnTo>
                <a:lnTo>
                  <a:pt x="638169" y="574352"/>
                </a:lnTo>
                <a:close/>
              </a:path>
              <a:path w="1786889" h="957580">
                <a:moveTo>
                  <a:pt x="510535" y="446718"/>
                </a:moveTo>
                <a:lnTo>
                  <a:pt x="638169" y="574352"/>
                </a:lnTo>
              </a:path>
              <a:path w="1786889" h="957580">
                <a:moveTo>
                  <a:pt x="0" y="829620"/>
                </a:moveTo>
                <a:lnTo>
                  <a:pt x="0" y="957254"/>
                </a:lnTo>
                <a:lnTo>
                  <a:pt x="127633" y="957254"/>
                </a:lnTo>
                <a:lnTo>
                  <a:pt x="127633" y="829620"/>
                </a:lnTo>
                <a:lnTo>
                  <a:pt x="0" y="829620"/>
                </a:lnTo>
                <a:close/>
              </a:path>
              <a:path w="1786889" h="957580">
                <a:moveTo>
                  <a:pt x="127633" y="701986"/>
                </a:moveTo>
                <a:lnTo>
                  <a:pt x="63816" y="829620"/>
                </a:lnTo>
              </a:path>
              <a:path w="1786889" h="957580">
                <a:moveTo>
                  <a:pt x="255267" y="829620"/>
                </a:moveTo>
                <a:lnTo>
                  <a:pt x="255267" y="957254"/>
                </a:lnTo>
                <a:lnTo>
                  <a:pt x="382901" y="957254"/>
                </a:lnTo>
                <a:lnTo>
                  <a:pt x="382901" y="829620"/>
                </a:lnTo>
                <a:lnTo>
                  <a:pt x="255267" y="829620"/>
                </a:lnTo>
                <a:close/>
              </a:path>
              <a:path w="1786889" h="957580">
                <a:moveTo>
                  <a:pt x="255267" y="701986"/>
                </a:moveTo>
                <a:lnTo>
                  <a:pt x="319084" y="829620"/>
                </a:lnTo>
              </a:path>
              <a:path w="1786889" h="957580">
                <a:moveTo>
                  <a:pt x="510535" y="829620"/>
                </a:moveTo>
                <a:lnTo>
                  <a:pt x="510535" y="957254"/>
                </a:lnTo>
                <a:lnTo>
                  <a:pt x="638169" y="957254"/>
                </a:lnTo>
                <a:lnTo>
                  <a:pt x="638169" y="829620"/>
                </a:lnTo>
                <a:lnTo>
                  <a:pt x="510535" y="829620"/>
                </a:lnTo>
                <a:close/>
              </a:path>
              <a:path w="1786889" h="957580">
                <a:moveTo>
                  <a:pt x="638169" y="701986"/>
                </a:moveTo>
                <a:lnTo>
                  <a:pt x="574352" y="829620"/>
                </a:lnTo>
              </a:path>
              <a:path w="1786889" h="957580">
                <a:moveTo>
                  <a:pt x="765803" y="829620"/>
                </a:moveTo>
                <a:lnTo>
                  <a:pt x="765803" y="957254"/>
                </a:lnTo>
                <a:lnTo>
                  <a:pt x="893437" y="957254"/>
                </a:lnTo>
                <a:lnTo>
                  <a:pt x="893437" y="829620"/>
                </a:lnTo>
                <a:lnTo>
                  <a:pt x="765803" y="829620"/>
                </a:lnTo>
                <a:close/>
              </a:path>
              <a:path w="1786889" h="957580">
                <a:moveTo>
                  <a:pt x="765803" y="701986"/>
                </a:moveTo>
                <a:lnTo>
                  <a:pt x="829620" y="829620"/>
                </a:lnTo>
                <a:lnTo>
                  <a:pt x="829620" y="829620"/>
                </a:lnTo>
              </a:path>
              <a:path w="1786889" h="957580">
                <a:moveTo>
                  <a:pt x="893437" y="127633"/>
                </a:moveTo>
                <a:lnTo>
                  <a:pt x="510535" y="319084"/>
                </a:lnTo>
              </a:path>
              <a:path w="1786889" h="957580">
                <a:moveTo>
                  <a:pt x="1403973" y="319084"/>
                </a:moveTo>
                <a:lnTo>
                  <a:pt x="1403973" y="446718"/>
                </a:lnTo>
                <a:lnTo>
                  <a:pt x="1531607" y="446718"/>
                </a:lnTo>
                <a:lnTo>
                  <a:pt x="1531607" y="319084"/>
                </a:lnTo>
                <a:lnTo>
                  <a:pt x="1403973" y="319084"/>
                </a:lnTo>
                <a:close/>
              </a:path>
              <a:path w="1786889" h="957580">
                <a:moveTo>
                  <a:pt x="1021071" y="127633"/>
                </a:moveTo>
                <a:lnTo>
                  <a:pt x="1403973" y="319084"/>
                </a:lnTo>
              </a:path>
              <a:path w="1786889" h="957580">
                <a:moveTo>
                  <a:pt x="1148705" y="574352"/>
                </a:moveTo>
                <a:lnTo>
                  <a:pt x="1148705" y="701986"/>
                </a:lnTo>
                <a:lnTo>
                  <a:pt x="1276339" y="701986"/>
                </a:lnTo>
                <a:lnTo>
                  <a:pt x="1276339" y="574352"/>
                </a:lnTo>
                <a:lnTo>
                  <a:pt x="1148705" y="574352"/>
                </a:lnTo>
                <a:close/>
              </a:path>
              <a:path w="1786889" h="957580">
                <a:moveTo>
                  <a:pt x="1021071" y="829620"/>
                </a:moveTo>
                <a:lnTo>
                  <a:pt x="1021071" y="957254"/>
                </a:lnTo>
                <a:lnTo>
                  <a:pt x="1148705" y="957254"/>
                </a:lnTo>
                <a:lnTo>
                  <a:pt x="1148705" y="829620"/>
                </a:lnTo>
                <a:lnTo>
                  <a:pt x="1021071" y="829620"/>
                </a:lnTo>
                <a:close/>
              </a:path>
              <a:path w="1786889" h="957580">
                <a:moveTo>
                  <a:pt x="1148705" y="701986"/>
                </a:moveTo>
                <a:lnTo>
                  <a:pt x="1084888" y="829620"/>
                </a:lnTo>
              </a:path>
              <a:path w="1786889" h="957580">
                <a:moveTo>
                  <a:pt x="1403973" y="446718"/>
                </a:moveTo>
                <a:lnTo>
                  <a:pt x="1276339" y="574352"/>
                </a:lnTo>
              </a:path>
              <a:path w="1786889" h="957580">
                <a:moveTo>
                  <a:pt x="1659241" y="574352"/>
                </a:moveTo>
                <a:lnTo>
                  <a:pt x="1659241" y="701986"/>
                </a:lnTo>
                <a:lnTo>
                  <a:pt x="1786875" y="701986"/>
                </a:lnTo>
                <a:lnTo>
                  <a:pt x="1786875" y="574352"/>
                </a:lnTo>
                <a:lnTo>
                  <a:pt x="1659241" y="574352"/>
                </a:lnTo>
                <a:close/>
              </a:path>
              <a:path w="1786889" h="957580">
                <a:moveTo>
                  <a:pt x="1531607" y="446718"/>
                </a:moveTo>
                <a:lnTo>
                  <a:pt x="1659241" y="5743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A536B9E1-75FE-5EE5-3603-4D7B3BEE71F9}"/>
              </a:ext>
            </a:extLst>
          </p:cNvPr>
          <p:cNvSpPr txBox="1"/>
          <p:nvPr/>
        </p:nvSpPr>
        <p:spPr>
          <a:xfrm>
            <a:off x="1004144" y="6932798"/>
            <a:ext cx="10105375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defTabSz="914400">
              <a:spcBef>
                <a:spcPts val="90"/>
              </a:spcBef>
            </a:pPr>
            <a:r>
              <a:rPr sz="2800" spc="-20" dirty="0">
                <a:solidFill>
                  <a:prstClr val="black"/>
                </a:solidFill>
                <a:latin typeface="Tahoma"/>
                <a:cs typeface="Tahoma"/>
              </a:rPr>
              <a:t>Want</a:t>
            </a:r>
            <a:r>
              <a:rPr sz="2800" spc="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Tahoma"/>
                <a:cs typeface="Tahoma"/>
              </a:rPr>
              <a:t>to</a:t>
            </a:r>
            <a:r>
              <a:rPr sz="2800" spc="1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55" dirty="0">
                <a:solidFill>
                  <a:prstClr val="black"/>
                </a:solidFill>
                <a:latin typeface="Tahoma"/>
                <a:cs typeface="Tahoma"/>
              </a:rPr>
              <a:t>store</a:t>
            </a:r>
            <a:r>
              <a:rPr sz="2800" spc="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55" dirty="0">
                <a:solidFill>
                  <a:prstClr val="black"/>
                </a:solidFill>
                <a:latin typeface="Tahoma"/>
                <a:cs typeface="Tahoma"/>
              </a:rPr>
              <a:t>trees</a:t>
            </a:r>
            <a:r>
              <a:rPr sz="2800" spc="1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35" dirty="0">
                <a:solidFill>
                  <a:prstClr val="black"/>
                </a:solidFill>
                <a:latin typeface="Tahoma"/>
                <a:cs typeface="Tahoma"/>
              </a:rPr>
              <a:t>like</a:t>
            </a:r>
            <a:r>
              <a:rPr sz="2800" spc="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Tahoma"/>
                <a:cs typeface="Tahoma"/>
              </a:rPr>
              <a:t>that</a:t>
            </a:r>
            <a:r>
              <a:rPr sz="2800" spc="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Tahoma"/>
                <a:cs typeface="Tahoma"/>
              </a:rPr>
              <a:t>to</a:t>
            </a:r>
            <a:r>
              <a:rPr sz="2800" spc="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prstClr val="black"/>
                </a:solidFill>
                <a:latin typeface="Tahoma"/>
                <a:cs typeface="Tahoma"/>
              </a:rPr>
              <a:t>facilitate</a:t>
            </a:r>
            <a:r>
              <a:rPr sz="2800" spc="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60" dirty="0">
                <a:solidFill>
                  <a:prstClr val="black"/>
                </a:solidFill>
                <a:latin typeface="Tahoma"/>
                <a:cs typeface="Tahoma"/>
              </a:rPr>
              <a:t>search</a:t>
            </a:r>
            <a:r>
              <a:rPr sz="2800" spc="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prstClr val="black"/>
                </a:solidFill>
                <a:latin typeface="Tahoma"/>
                <a:cs typeface="Tahoma"/>
              </a:rPr>
              <a:t>in</a:t>
            </a:r>
            <a:r>
              <a:rPr sz="2800" spc="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40" dirty="0">
                <a:solidFill>
                  <a:prstClr val="black"/>
                </a:solidFill>
                <a:latin typeface="Tahoma"/>
                <a:cs typeface="Tahoma"/>
              </a:rPr>
              <a:t>the</a:t>
            </a:r>
            <a:r>
              <a:rPr sz="2800" spc="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2800" spc="-45" dirty="0">
                <a:solidFill>
                  <a:prstClr val="black"/>
                </a:solidFill>
                <a:latin typeface="Tahoma"/>
                <a:cs typeface="Tahoma"/>
              </a:rPr>
              <a:t>tree.</a:t>
            </a:r>
            <a:endParaRPr sz="2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2540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34707-99B1-EF57-9ADA-16A223C8C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Assignment of tree vertices to array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331A-E65B-251C-7572-4E94B451F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Very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easy: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root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is</a:t>
            </a:r>
            <a:r>
              <a:rPr kumimoji="0" lang="en-MY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1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[1]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given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index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1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1" u="none" strike="noStrike" kern="1200" cap="none" spc="-1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of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some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n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d</a:t>
            </a:r>
            <a:r>
              <a:rPr kumimoji="0" lang="en-MY" sz="240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e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,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w</a:t>
            </a:r>
            <a:r>
              <a:rPr kumimoji="0" lang="en-MY" sz="240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e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have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566420" marR="1365885" lvl="0" indent="0" algn="l" defTabSz="914400" rtl="0" eaLnBrk="1" fontAlgn="auto" latinLnBrk="0" hangingPunct="1">
              <a:lnSpc>
                <a:spcPct val="100000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lang="en-MY" sz="2400" spc="-50" dirty="0" err="1">
                <a:solidFill>
                  <a:prstClr val="black"/>
                </a:solidFill>
                <a:latin typeface="Tahoma"/>
                <a:cs typeface="Tahoma"/>
              </a:rPr>
              <a:t>arent</a:t>
            </a:r>
            <a:r>
              <a:rPr lang="en-MY" sz="2400" spc="-5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(</a:t>
            </a:r>
            <a:r>
              <a:rPr lang="en-MY" sz="2400" spc="130" dirty="0" err="1">
                <a:solidFill>
                  <a:prstClr val="black"/>
                </a:solidFill>
                <a:latin typeface="Calibri"/>
                <a:cs typeface="Calibri"/>
              </a:rPr>
              <a:t>i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 ) = [</a:t>
            </a:r>
            <a:r>
              <a:rPr lang="en-MY" sz="2400" spc="130" dirty="0" err="1">
                <a:solidFill>
                  <a:prstClr val="black"/>
                </a:solidFill>
                <a:latin typeface="Calibri"/>
                <a:cs typeface="Calibri"/>
              </a:rPr>
              <a:t>i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/2]</a:t>
            </a:r>
          </a:p>
          <a:p>
            <a:pPr marL="566420" marR="1365885" lvl="0" indent="0" algn="l" defTabSz="914400" rtl="0" eaLnBrk="1" fontAlgn="auto" latinLnBrk="0" hangingPunct="1">
              <a:lnSpc>
                <a:spcPct val="100000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 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Left(</a:t>
            </a:r>
            <a:r>
              <a:rPr lang="en-MY" sz="2400" spc="130" dirty="0" err="1">
                <a:solidFill>
                  <a:prstClr val="black"/>
                </a:solidFill>
                <a:latin typeface="Calibri"/>
                <a:cs typeface="Calibri"/>
              </a:rPr>
              <a:t>i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 ) = 2i </a:t>
            </a:r>
          </a:p>
          <a:p>
            <a:pPr marL="566420" marR="1365885" lvl="0" indent="0" algn="l" defTabSz="914400" rtl="0" eaLnBrk="1" fontAlgn="auto" latinLnBrk="0" hangingPunct="1">
              <a:lnSpc>
                <a:spcPct val="100000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Right(</a:t>
            </a:r>
            <a:r>
              <a:rPr lang="en-MY" sz="2400" spc="130" dirty="0" err="1">
                <a:solidFill>
                  <a:prstClr val="black"/>
                </a:solidFill>
                <a:latin typeface="Calibri"/>
                <a:cs typeface="Calibri"/>
              </a:rPr>
              <a:t>i</a:t>
            </a:r>
            <a:r>
              <a:rPr lang="en-MY" sz="2400" spc="130" dirty="0">
                <a:solidFill>
                  <a:prstClr val="black"/>
                </a:solidFill>
                <a:latin typeface="Calibri"/>
                <a:cs typeface="Calibri"/>
              </a:rPr>
              <a:t> ) = 2i + 1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1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Implementation</a:t>
            </a:r>
            <a:r>
              <a:rPr kumimoji="0" lang="en-MY" sz="24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straightforward: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1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→</a:t>
            </a:r>
            <a:r>
              <a:rPr kumimoji="0" lang="en-MY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</a:t>
            </a:r>
            <a:r>
              <a:rPr kumimoji="0" lang="en-MY" sz="2400" b="0" i="1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left-shift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by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one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of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bit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string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representing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1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1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→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 </a:t>
            </a:r>
            <a:r>
              <a:rPr kumimoji="0" lang="en-MY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</a:t>
            </a:r>
            <a:r>
              <a:rPr kumimoji="0" lang="en-MY" sz="2400" b="0" i="1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+</a:t>
            </a:r>
            <a:r>
              <a:rPr kumimoji="0" lang="en-MY" sz="24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1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left-shift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by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one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plus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adding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1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to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the</a:t>
            </a:r>
            <a:r>
              <a:rPr kumimoji="0" lang="en-MY" sz="24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last</a:t>
            </a:r>
            <a:r>
              <a:rPr kumimoji="0" lang="en-MY" sz="24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bit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1" u="none" strike="noStrike" kern="1200" cap="none" spc="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MY" sz="2400" b="0" i="0" u="none" strike="noStrike" kern="1200" cap="none" spc="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→</a:t>
            </a: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 </a:t>
            </a:r>
            <a:r>
              <a:rPr kumimoji="0" lang="en-MY" sz="24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+mn-ea"/>
                <a:cs typeface="Segoe UI Symbol"/>
              </a:rPr>
              <a:t>[</a:t>
            </a:r>
            <a:r>
              <a:rPr kumimoji="0" lang="en-MY" sz="2400" b="0" i="1" u="none" strike="noStrike" kern="1200" cap="none" spc="7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lang="en-MY" sz="2400" b="0" i="1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</a:t>
            </a:r>
            <a:r>
              <a:rPr kumimoji="0" lang="en-MY" sz="24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</a:t>
            </a:r>
            <a:r>
              <a:rPr lang="en-MY" sz="2400" spc="75" dirty="0">
                <a:solidFill>
                  <a:prstClr val="black"/>
                </a:solidFill>
                <a:latin typeface="Segoe UI Symbol"/>
                <a:cs typeface="Tahoma"/>
              </a:rPr>
              <a:t>]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+mn-ea"/>
              <a:cs typeface="Segoe UI Symbol"/>
            </a:endParaRPr>
          </a:p>
          <a:p>
            <a:pPr marL="28956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2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right-shift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by</a:t>
            </a:r>
            <a:r>
              <a:rPr kumimoji="0" lang="en-MY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MY" sz="24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one</a:t>
            </a:r>
            <a:endParaRPr kumimoji="0" lang="en-MY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endParaRPr lang="en-MY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06AB7-83FA-FFCB-962B-5DBEA080B35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5849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itle 1">
            <a:extLst>
              <a:ext uri="{FF2B5EF4-FFF2-40B4-BE49-F238E27FC236}">
                <a16:creationId xmlns:a16="http://schemas.microsoft.com/office/drawing/2014/main" id="{F37CF9CE-C27E-6155-05A2-1CD43F5FF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/>
          <a:p>
            <a:r>
              <a:rPr lang="en-MY" dirty="0"/>
              <a:t>EX: Assignment of tree vertices to array elements</a:t>
            </a:r>
            <a:endParaRPr lang="en-US" dirty="0"/>
          </a:p>
        </p:txBody>
      </p:sp>
      <p:pic>
        <p:nvPicPr>
          <p:cNvPr id="267" name="Picture 266">
            <a:extLst>
              <a:ext uri="{FF2B5EF4-FFF2-40B4-BE49-F238E27FC236}">
                <a16:creationId xmlns:a16="http://schemas.microsoft.com/office/drawing/2014/main" id="{48CA809E-0977-1562-F836-635583AE8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288" y="1509195"/>
            <a:ext cx="9577064" cy="66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68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E55A0-D6F8-CA6A-4608-D0AF1CA6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CA01A-DF99-9DA3-0BDC-3C2FDFDE1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5080" indent="0">
              <a:lnSpc>
                <a:spcPct val="102600"/>
              </a:lnSpc>
              <a:spcBef>
                <a:spcPts val="55"/>
              </a:spcBef>
              <a:buNone/>
            </a:pPr>
            <a:r>
              <a:rPr lang="en-MY" sz="2400" spc="-5" dirty="0">
                <a:latin typeface="Tahoma"/>
                <a:cs typeface="Tahoma"/>
              </a:rPr>
              <a:t>This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0" dirty="0">
                <a:latin typeface="Tahoma"/>
                <a:cs typeface="Tahoma"/>
              </a:rPr>
              <a:t>particular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vertex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numbering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5" dirty="0">
                <a:latin typeface="Tahoma"/>
                <a:cs typeface="Tahoma"/>
              </a:rPr>
              <a:t>isn’t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the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only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requirement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for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the </a:t>
            </a:r>
            <a:r>
              <a:rPr lang="en-MY" sz="2400" spc="-330" dirty="0">
                <a:latin typeface="Tahoma"/>
                <a:cs typeface="Tahoma"/>
              </a:rPr>
              <a:t> </a:t>
            </a:r>
            <a:r>
              <a:rPr lang="en-MY" sz="2400" spc="-30" dirty="0">
                <a:latin typeface="Tahoma"/>
                <a:cs typeface="Tahoma"/>
              </a:rPr>
              <a:t>thing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to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be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a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proper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heap</a:t>
            </a:r>
            <a:endParaRPr lang="en-MY" sz="2400" dirty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spc="-20" dirty="0">
                <a:latin typeface="Tahoma"/>
                <a:cs typeface="Tahoma"/>
              </a:rPr>
              <a:t>Two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kinds:</a:t>
            </a:r>
            <a:r>
              <a:rPr lang="en-MY" sz="2400" spc="135" dirty="0">
                <a:latin typeface="Tahoma"/>
                <a:cs typeface="Tahoma"/>
              </a:rPr>
              <a:t> </a:t>
            </a:r>
            <a:r>
              <a:rPr lang="en-MY" sz="2400" b="1" spc="-55" dirty="0">
                <a:latin typeface="Arial"/>
                <a:cs typeface="Arial"/>
              </a:rPr>
              <a:t>min-heaps</a:t>
            </a:r>
            <a:r>
              <a:rPr lang="en-MY" sz="2400" b="1" spc="50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and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b="1" spc="-55" dirty="0">
                <a:latin typeface="Arial"/>
                <a:cs typeface="Arial"/>
              </a:rPr>
              <a:t>max-heaps</a:t>
            </a:r>
            <a:endParaRPr lang="en-MY" sz="2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35"/>
              </a:spcBef>
              <a:buNone/>
            </a:pPr>
            <a:r>
              <a:rPr lang="en-MY" sz="2400" dirty="0">
                <a:latin typeface="Tahoma"/>
                <a:cs typeface="Tahoma"/>
              </a:rPr>
              <a:t>Both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0" dirty="0">
                <a:latin typeface="Tahoma"/>
                <a:cs typeface="Tahoma"/>
              </a:rPr>
              <a:t>cases,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values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in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60" dirty="0">
                <a:latin typeface="Tahoma"/>
                <a:cs typeface="Tahoma"/>
              </a:rPr>
              <a:t>nodes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satisfy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-55" dirty="0">
                <a:latin typeface="Arial"/>
                <a:cs typeface="Arial"/>
              </a:rPr>
              <a:t>heap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45" dirty="0">
                <a:latin typeface="Arial"/>
                <a:cs typeface="Arial"/>
              </a:rPr>
              <a:t>property</a:t>
            </a:r>
            <a:endParaRPr lang="en-MY" sz="2400" dirty="0">
              <a:latin typeface="Arial"/>
              <a:cs typeface="Arial"/>
            </a:endParaRPr>
          </a:p>
          <a:p>
            <a:pPr marL="343535" indent="-342900">
              <a:spcBef>
                <a:spcPts val="635"/>
              </a:spcBef>
            </a:pPr>
            <a:r>
              <a:rPr lang="en-MY" sz="2400" b="1" spc="-40" dirty="0">
                <a:latin typeface="Arial"/>
                <a:cs typeface="Arial"/>
              </a:rPr>
              <a:t>max-heap</a:t>
            </a:r>
            <a:r>
              <a:rPr lang="en-MY" sz="2400" b="1" spc="35" dirty="0">
                <a:latin typeface="Arial"/>
                <a:cs typeface="Arial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b="1" spc="-40" dirty="0">
                <a:latin typeface="Arial"/>
                <a:cs typeface="Arial"/>
              </a:rPr>
              <a:t>max-heap</a:t>
            </a:r>
            <a:r>
              <a:rPr lang="en-MY" sz="2400" b="1" spc="80" dirty="0">
                <a:latin typeface="Arial"/>
                <a:cs typeface="Arial"/>
              </a:rPr>
              <a:t> </a:t>
            </a:r>
            <a:r>
              <a:rPr lang="en-MY" sz="2400" b="1" spc="-50" dirty="0">
                <a:latin typeface="Arial"/>
                <a:cs typeface="Arial"/>
              </a:rPr>
              <a:t>property</a:t>
            </a:r>
            <a:r>
              <a:rPr lang="en-MY" sz="2400" spc="-50" dirty="0">
                <a:latin typeface="Tahoma"/>
                <a:cs typeface="Tahoma"/>
              </a:rPr>
              <a:t>:</a:t>
            </a:r>
            <a:endParaRPr lang="en-MY" sz="2400" dirty="0">
              <a:latin typeface="Tahoma"/>
              <a:cs typeface="Tahoma"/>
            </a:endParaRPr>
          </a:p>
          <a:p>
            <a:pPr marL="405447" lvl="1" indent="0">
              <a:spcBef>
                <a:spcPts val="30"/>
              </a:spcBef>
              <a:buNone/>
            </a:pPr>
            <a:r>
              <a:rPr lang="en-MY" sz="2400" spc="-45" dirty="0">
                <a:latin typeface="Tahoma"/>
                <a:cs typeface="Tahoma"/>
              </a:rPr>
              <a:t>for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every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node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160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(other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than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root)</a:t>
            </a:r>
            <a:endParaRPr lang="en-MY" sz="2400" dirty="0">
              <a:latin typeface="Tahoma"/>
              <a:cs typeface="Tahoma"/>
            </a:endParaRPr>
          </a:p>
          <a:p>
            <a:pPr marL="13970" indent="0" algn="ctr">
              <a:lnSpc>
                <a:spcPct val="100000"/>
              </a:lnSpc>
              <a:buNone/>
            </a:pP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spc="140" dirty="0">
                <a:latin typeface="Calibri"/>
                <a:cs typeface="Calibri"/>
              </a:rPr>
              <a:t>P</a:t>
            </a:r>
            <a:r>
              <a:rPr lang="en-MY" sz="2400" cap="small" spc="145" dirty="0">
                <a:latin typeface="Calibri"/>
                <a:cs typeface="Calibri"/>
              </a:rPr>
              <a:t>a</a:t>
            </a:r>
            <a:r>
              <a:rPr lang="en-MY" sz="2400" cap="small" spc="155" dirty="0">
                <a:latin typeface="Calibri"/>
                <a:cs typeface="Calibri"/>
              </a:rPr>
              <a:t>rent</a:t>
            </a:r>
            <a:r>
              <a:rPr lang="en-MY" sz="2400" dirty="0">
                <a:latin typeface="Tahoma"/>
                <a:cs typeface="Tahoma"/>
              </a:rPr>
              <a:t>(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)]</a:t>
            </a:r>
            <a:r>
              <a:rPr lang="en-MY" sz="2400" spc="-40" dirty="0">
                <a:latin typeface="Tahoma"/>
                <a:cs typeface="Tahoma"/>
              </a:rPr>
              <a:t> </a:t>
            </a:r>
            <a:r>
              <a:rPr lang="en-MY" sz="2400" spc="95" dirty="0">
                <a:latin typeface="Segoe UI Symbol"/>
                <a:cs typeface="Segoe UI Symbol"/>
              </a:rPr>
              <a:t>≥</a:t>
            </a:r>
            <a:r>
              <a:rPr lang="en-MY" sz="2400" dirty="0">
                <a:latin typeface="Segoe UI Symbol"/>
                <a:cs typeface="Segoe UI Symbol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110" dirty="0">
                <a:latin typeface="Tahoma"/>
                <a:cs typeface="Tahoma"/>
              </a:rPr>
              <a:t>]</a:t>
            </a:r>
            <a:endParaRPr lang="en-MY" sz="2400" dirty="0">
              <a:latin typeface="Tahoma"/>
              <a:cs typeface="Tahoma"/>
            </a:endParaRPr>
          </a:p>
          <a:p>
            <a:pPr marL="635" marR="184150" indent="0">
              <a:lnSpc>
                <a:spcPct val="102600"/>
              </a:lnSpc>
              <a:spcBef>
                <a:spcPts val="1100"/>
              </a:spcBef>
              <a:buNone/>
            </a:pPr>
            <a:r>
              <a:rPr lang="en-MY" sz="2400" spc="-60" dirty="0">
                <a:latin typeface="Tahoma"/>
                <a:cs typeface="Tahoma"/>
              </a:rPr>
              <a:t>meaning:</a:t>
            </a:r>
            <a:r>
              <a:rPr lang="en-MY" sz="2400" spc="14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node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5" dirty="0">
                <a:latin typeface="Tahoma"/>
                <a:cs typeface="Tahoma"/>
              </a:rPr>
              <a:t> </a:t>
            </a:r>
            <a:r>
              <a:rPr lang="en-MY" sz="2400" b="1" spc="15" dirty="0">
                <a:latin typeface="Arial"/>
                <a:cs typeface="Arial"/>
              </a:rPr>
              <a:t>at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50" dirty="0">
                <a:latin typeface="Arial"/>
                <a:cs typeface="Arial"/>
              </a:rPr>
              <a:t>most</a:t>
            </a:r>
            <a:r>
              <a:rPr lang="en-MY" sz="2400" b="1" spc="55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parent,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largest </a:t>
            </a:r>
            <a:r>
              <a:rPr lang="en-MY" sz="2400" spc="-32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stored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at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0" dirty="0">
                <a:latin typeface="Tahoma"/>
                <a:cs typeface="Tahoma"/>
              </a:rPr>
              <a:t>root</a:t>
            </a:r>
            <a:endParaRPr lang="en-MY" sz="24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lang="en-MY" sz="2400" b="1" spc="-40" dirty="0">
                <a:latin typeface="Arial"/>
                <a:cs typeface="Arial"/>
              </a:rPr>
              <a:t>min-heap</a:t>
            </a:r>
            <a:r>
              <a:rPr lang="en-MY" sz="2400" b="1" spc="50" dirty="0">
                <a:latin typeface="Arial"/>
                <a:cs typeface="Arial"/>
              </a:rPr>
              <a:t> </a:t>
            </a:r>
            <a:r>
              <a:rPr lang="en-MY" sz="2400" spc="-25" dirty="0">
                <a:latin typeface="Tahoma"/>
                <a:cs typeface="Tahoma"/>
              </a:rPr>
              <a:t>with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b="1" spc="-40" dirty="0">
                <a:latin typeface="Arial"/>
                <a:cs typeface="Arial"/>
              </a:rPr>
              <a:t>min-heap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50" dirty="0">
                <a:latin typeface="Arial"/>
                <a:cs typeface="Arial"/>
              </a:rPr>
              <a:t>property</a:t>
            </a:r>
            <a:r>
              <a:rPr lang="en-MY" sz="2400" spc="-50" dirty="0">
                <a:latin typeface="Tahoma"/>
                <a:cs typeface="Tahoma"/>
              </a:rPr>
              <a:t>:</a:t>
            </a:r>
            <a:endParaRPr lang="en-MY" sz="2400" dirty="0">
              <a:latin typeface="Tahoma"/>
              <a:cs typeface="Tahoma"/>
            </a:endParaRPr>
          </a:p>
          <a:p>
            <a:pPr marL="343535" lvl="1" indent="0">
              <a:spcBef>
                <a:spcPts val="35"/>
              </a:spcBef>
              <a:buNone/>
            </a:pPr>
            <a:r>
              <a:rPr lang="en-MY" sz="2400" spc="-45" dirty="0">
                <a:latin typeface="Tahoma"/>
                <a:cs typeface="Tahoma"/>
              </a:rPr>
              <a:t>for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65" dirty="0">
                <a:latin typeface="Tahoma"/>
                <a:cs typeface="Tahoma"/>
              </a:rPr>
              <a:t>every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node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160" dirty="0">
                <a:latin typeface="Arial"/>
                <a:cs typeface="Arial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(other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than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root)</a:t>
            </a:r>
          </a:p>
          <a:p>
            <a:pPr marL="13970" indent="0" algn="ctr">
              <a:lnSpc>
                <a:spcPct val="100000"/>
              </a:lnSpc>
              <a:buNone/>
            </a:pP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spc="140" dirty="0">
                <a:latin typeface="Calibri"/>
                <a:cs typeface="Calibri"/>
              </a:rPr>
              <a:t>P</a:t>
            </a:r>
            <a:r>
              <a:rPr lang="en-MY" sz="2400" cap="small" spc="145" dirty="0">
                <a:latin typeface="Calibri"/>
                <a:cs typeface="Calibri"/>
              </a:rPr>
              <a:t>a</a:t>
            </a:r>
            <a:r>
              <a:rPr lang="en-MY" sz="2400" cap="small" spc="155" dirty="0">
                <a:latin typeface="Calibri"/>
                <a:cs typeface="Calibri"/>
              </a:rPr>
              <a:t>rent</a:t>
            </a:r>
            <a:r>
              <a:rPr lang="en-MY" sz="2400" dirty="0">
                <a:latin typeface="Tahoma"/>
                <a:cs typeface="Tahoma"/>
              </a:rPr>
              <a:t>(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)]</a:t>
            </a:r>
            <a:r>
              <a:rPr lang="en-MY" sz="2400" spc="-40" dirty="0">
                <a:latin typeface="Tahoma"/>
                <a:cs typeface="Tahoma"/>
              </a:rPr>
              <a:t> </a:t>
            </a:r>
            <a:r>
              <a:rPr lang="en-MY" sz="2400" spc="95" dirty="0">
                <a:latin typeface="Segoe UI Symbol"/>
                <a:cs typeface="Segoe UI Symbol"/>
              </a:rPr>
              <a:t>≤</a:t>
            </a:r>
            <a:r>
              <a:rPr lang="en-MY" sz="2400" dirty="0">
                <a:latin typeface="Segoe UI Symbol"/>
                <a:cs typeface="Segoe UI Symbol"/>
              </a:rPr>
              <a:t> </a:t>
            </a:r>
            <a:r>
              <a:rPr lang="en-MY" sz="2400" i="1" spc="-10" dirty="0">
                <a:latin typeface="Arial"/>
                <a:cs typeface="Arial"/>
              </a:rPr>
              <a:t>A</a:t>
            </a:r>
            <a:r>
              <a:rPr lang="en-MY" sz="2400" spc="-110" dirty="0">
                <a:latin typeface="Tahoma"/>
                <a:cs typeface="Tahoma"/>
              </a:rPr>
              <a:t>[</a:t>
            </a:r>
            <a:r>
              <a:rPr lang="en-MY" sz="2400" i="1" spc="15" dirty="0" err="1">
                <a:latin typeface="Arial"/>
                <a:cs typeface="Arial"/>
              </a:rPr>
              <a:t>i</a:t>
            </a:r>
            <a:r>
              <a:rPr lang="en-MY" sz="2400" i="1" spc="-200" dirty="0">
                <a:latin typeface="Arial"/>
                <a:cs typeface="Arial"/>
              </a:rPr>
              <a:t> </a:t>
            </a:r>
            <a:r>
              <a:rPr lang="en-MY" sz="2400" spc="-110" dirty="0">
                <a:latin typeface="Tahoma"/>
                <a:cs typeface="Tahoma"/>
              </a:rPr>
              <a:t>]</a:t>
            </a:r>
            <a:endParaRPr lang="en-MY" sz="2400" dirty="0">
              <a:latin typeface="Tahoma"/>
              <a:cs typeface="Tahoma"/>
            </a:endParaRPr>
          </a:p>
          <a:p>
            <a:pPr marL="635" marR="118745" indent="0">
              <a:lnSpc>
                <a:spcPct val="102600"/>
              </a:lnSpc>
              <a:spcBef>
                <a:spcPts val="1100"/>
              </a:spcBef>
              <a:buNone/>
            </a:pPr>
            <a:r>
              <a:rPr lang="en-MY" sz="2400" spc="-60" dirty="0">
                <a:latin typeface="Tahoma"/>
                <a:cs typeface="Tahoma"/>
              </a:rPr>
              <a:t>meaning:</a:t>
            </a:r>
            <a:r>
              <a:rPr lang="en-MY" sz="2400" spc="14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55" dirty="0">
                <a:latin typeface="Tahoma"/>
                <a:cs typeface="Tahoma"/>
              </a:rPr>
              <a:t>node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b="1" spc="15" dirty="0">
                <a:latin typeface="Arial"/>
                <a:cs typeface="Arial"/>
              </a:rPr>
              <a:t>at</a:t>
            </a:r>
            <a:r>
              <a:rPr lang="en-MY" sz="2400" b="1" spc="90" dirty="0">
                <a:latin typeface="Arial"/>
                <a:cs typeface="Arial"/>
              </a:rPr>
              <a:t> </a:t>
            </a:r>
            <a:r>
              <a:rPr lang="en-MY" sz="2400" b="1" spc="-40" dirty="0">
                <a:latin typeface="Arial"/>
                <a:cs typeface="Arial"/>
              </a:rPr>
              <a:t>least</a:t>
            </a:r>
            <a:r>
              <a:rPr lang="en-MY" sz="2400" b="1" spc="55" dirty="0">
                <a:latin typeface="Arial"/>
                <a:cs typeface="Arial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of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5" dirty="0">
                <a:latin typeface="Tahoma"/>
                <a:cs typeface="Tahoma"/>
              </a:rPr>
              <a:t>parent,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40" dirty="0">
                <a:latin typeface="Tahoma"/>
                <a:cs typeface="Tahoma"/>
              </a:rPr>
              <a:t>smallest </a:t>
            </a:r>
            <a:r>
              <a:rPr lang="en-MY" sz="2400" spc="-325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value</a:t>
            </a:r>
            <a:r>
              <a:rPr lang="en-MY" sz="2400" spc="10" dirty="0">
                <a:latin typeface="Tahoma"/>
                <a:cs typeface="Tahoma"/>
              </a:rPr>
              <a:t> </a:t>
            </a:r>
            <a:r>
              <a:rPr lang="en-MY" sz="2400" spc="-35" dirty="0">
                <a:latin typeface="Tahoma"/>
                <a:cs typeface="Tahoma"/>
              </a:rPr>
              <a:t>is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50" dirty="0">
                <a:latin typeface="Tahoma"/>
                <a:cs typeface="Tahoma"/>
              </a:rPr>
              <a:t>stored</a:t>
            </a:r>
            <a:r>
              <a:rPr lang="en-MY" sz="2400" spc="20" dirty="0">
                <a:latin typeface="Tahoma"/>
                <a:cs typeface="Tahoma"/>
              </a:rPr>
              <a:t> </a:t>
            </a:r>
            <a:r>
              <a:rPr lang="en-MY" sz="2400" spc="-15" dirty="0">
                <a:latin typeface="Tahoma"/>
                <a:cs typeface="Tahoma"/>
              </a:rPr>
              <a:t>at</a:t>
            </a:r>
            <a:r>
              <a:rPr lang="en-MY" sz="2400" spc="15" dirty="0">
                <a:latin typeface="Tahoma"/>
                <a:cs typeface="Tahoma"/>
              </a:rPr>
              <a:t> </a:t>
            </a:r>
            <a:r>
              <a:rPr lang="en-MY" sz="2400" spc="-20" dirty="0">
                <a:latin typeface="Tahoma"/>
                <a:cs typeface="Tahoma"/>
              </a:rPr>
              <a:t>root</a:t>
            </a:r>
            <a:endParaRPr lang="en-MY" sz="2400" dirty="0">
              <a:latin typeface="Tahoma"/>
              <a:cs typeface="Tahoma"/>
            </a:endParaRP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7B175-204A-2A84-35B0-99CE2221F4D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5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3214-DB59-1BA0-7165-0BD5BDE6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Max &amp; Min Heaps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2C597-7115-6B9F-9D88-AA80744A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B242F-F112-3F67-9F34-85B9A2C32E1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E3392E-5510-B805-A6F8-4721876FD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280" y="2090804"/>
            <a:ext cx="4536504" cy="48854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370B3C-0EDA-7412-64D4-42748DC94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872" y="2662063"/>
            <a:ext cx="5112568" cy="4213461"/>
          </a:xfrm>
          <a:prstGeom prst="rect">
            <a:avLst/>
          </a:prstGeom>
        </p:spPr>
      </p:pic>
      <p:sp>
        <p:nvSpPr>
          <p:cNvPr id="13" name="object 60">
            <a:extLst>
              <a:ext uri="{FF2B5EF4-FFF2-40B4-BE49-F238E27FC236}">
                <a16:creationId xmlns:a16="http://schemas.microsoft.com/office/drawing/2014/main" id="{560898BB-E09D-9BC5-85FE-BC7AE8BDDCA8}"/>
              </a:ext>
            </a:extLst>
          </p:cNvPr>
          <p:cNvSpPr txBox="1"/>
          <p:nvPr/>
        </p:nvSpPr>
        <p:spPr>
          <a:xfrm>
            <a:off x="3236392" y="6575804"/>
            <a:ext cx="194421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Max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Heaps</a:t>
            </a:r>
          </a:p>
        </p:txBody>
      </p:sp>
      <p:sp>
        <p:nvSpPr>
          <p:cNvPr id="16" name="object 61">
            <a:extLst>
              <a:ext uri="{FF2B5EF4-FFF2-40B4-BE49-F238E27FC236}">
                <a16:creationId xmlns:a16="http://schemas.microsoft.com/office/drawing/2014/main" id="{0E52578C-9567-FD03-9CD6-EE081236F2AF}"/>
              </a:ext>
            </a:extLst>
          </p:cNvPr>
          <p:cNvSpPr txBox="1"/>
          <p:nvPr/>
        </p:nvSpPr>
        <p:spPr>
          <a:xfrm>
            <a:off x="9184209" y="6575034"/>
            <a:ext cx="194270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Min</a:t>
            </a:r>
            <a:r>
              <a:rPr sz="2400" b="1" spc="-80" dirty="0">
                <a:latin typeface="Calibri"/>
                <a:cs typeface="Calibri"/>
              </a:rPr>
              <a:t> Heaps</a:t>
            </a:r>
          </a:p>
        </p:txBody>
      </p:sp>
    </p:spTree>
    <p:extLst>
      <p:ext uri="{BB962C8B-B14F-4D97-AF65-F5344CB8AC3E}">
        <p14:creationId xmlns:p14="http://schemas.microsoft.com/office/powerpoint/2010/main" val="1050359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23289</TotalTime>
  <Words>1103</Words>
  <Application>Microsoft Office PowerPoint</Application>
  <PresentationFormat>Custom</PresentationFormat>
  <Paragraphs>333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Calibri</vt:lpstr>
      <vt:lpstr>Century Schoolbook</vt:lpstr>
      <vt:lpstr>Courier New</vt:lpstr>
      <vt:lpstr>Microsoft Sans Serif</vt:lpstr>
      <vt:lpstr>Palatino Linotype</vt:lpstr>
      <vt:lpstr>Segoe UI Symbol</vt:lpstr>
      <vt:lpstr>Tahoma</vt:lpstr>
      <vt:lpstr>Wingdings</vt:lpstr>
      <vt:lpstr>Office Theme</vt:lpstr>
      <vt:lpstr>Heap &amp; Heapsort</vt:lpstr>
      <vt:lpstr>Heaps</vt:lpstr>
      <vt:lpstr>PowerPoint Presentation</vt:lpstr>
      <vt:lpstr>Binary tree representations</vt:lpstr>
      <vt:lpstr>PowerPoint Presentation</vt:lpstr>
      <vt:lpstr>Assignment of tree vertices to array elements</vt:lpstr>
      <vt:lpstr>EX: Assignment of tree vertices to array elements</vt:lpstr>
      <vt:lpstr>PowerPoint Presentation</vt:lpstr>
      <vt:lpstr>Max &amp; Min Heaps Example</vt:lpstr>
      <vt:lpstr>Maintains the max-heap property</vt:lpstr>
      <vt:lpstr>Example MAX-Heap</vt:lpstr>
      <vt:lpstr>Example MAX-Heap Cont.</vt:lpstr>
      <vt:lpstr>Example MAX-Heap Cont.</vt:lpstr>
      <vt:lpstr>Priority queues</vt:lpstr>
      <vt:lpstr>The Heapsort algorithm </vt:lpstr>
      <vt:lpstr>Heap Sort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Heap Sort Cont.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2903</cp:revision>
  <cp:lastPrinted>2016-01-16T17:38:40Z</cp:lastPrinted>
  <dcterms:created xsi:type="dcterms:W3CDTF">2014-06-16T13:46:25Z</dcterms:created>
  <dcterms:modified xsi:type="dcterms:W3CDTF">2022-12-29T15:12:35Z</dcterms:modified>
</cp:coreProperties>
</file>